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17"/>
  </p:notesMasterIdLst>
  <p:sldIdLst>
    <p:sldId id="256" r:id="rId2"/>
    <p:sldId id="257" r:id="rId3"/>
    <p:sldId id="258" r:id="rId4"/>
    <p:sldId id="259" r:id="rId5"/>
    <p:sldId id="260" r:id="rId6"/>
    <p:sldId id="261" r:id="rId7"/>
    <p:sldId id="271" r:id="rId8"/>
    <p:sldId id="263" r:id="rId9"/>
    <p:sldId id="264" r:id="rId10"/>
    <p:sldId id="272"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3175"/>
    <a:srgbClr val="AEC9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76"/>
  </p:normalViewPr>
  <p:slideViewPr>
    <p:cSldViewPr snapToGrid="0">
      <p:cViewPr varScale="1">
        <p:scale>
          <a:sx n="236" d="100"/>
          <a:sy n="236" d="100"/>
        </p:scale>
        <p:origin x="216" y="3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de0c9bb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 name="Google Shape;67;gde0c9bb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06c26daa8c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206c26daa8c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050" dirty="0">
                <a:solidFill>
                  <a:schemeClr val="dk1"/>
                </a:solidFill>
                <a:highlight>
                  <a:srgbClr val="FFFFFF"/>
                </a:highlight>
              </a:rPr>
              <a:t>Ask students which companies they think are sustainable (there’s no right answer as such but Disney appears to be doing the most). Ask what ideas they have to improve sustainability.</a:t>
            </a:r>
          </a:p>
          <a:p>
            <a:pPr marL="0" lvl="0" indent="0" algn="l" rtl="0">
              <a:spcBef>
                <a:spcPts val="0"/>
              </a:spcBef>
              <a:spcAft>
                <a:spcPts val="0"/>
              </a:spcAft>
              <a:buNone/>
            </a:pPr>
            <a:r>
              <a:rPr lang="en-GB" sz="1050" dirty="0">
                <a:solidFill>
                  <a:schemeClr val="dk1"/>
                </a:solidFill>
                <a:highlight>
                  <a:srgbClr val="FFFFFF"/>
                </a:highlight>
              </a:rPr>
              <a:t>Ask if knowing about each companies’ attitude to sustainability makes them feel differently about the companies? </a:t>
            </a:r>
          </a:p>
          <a:p>
            <a:pPr marL="0" lvl="0" indent="0" algn="l" rtl="0">
              <a:spcBef>
                <a:spcPts val="0"/>
              </a:spcBef>
              <a:spcAft>
                <a:spcPts val="0"/>
              </a:spcAft>
              <a:buClr>
                <a:schemeClr val="dk1"/>
              </a:buClr>
              <a:buSzPts val="1100"/>
              <a:buFont typeface="Arial"/>
              <a:buNone/>
            </a:pPr>
            <a:r>
              <a:rPr lang="en-GB" sz="1050" dirty="0">
                <a:solidFill>
                  <a:schemeClr val="dk1"/>
                </a:solidFill>
                <a:highlight>
                  <a:srgbClr val="FFFFFF"/>
                </a:highlight>
              </a:rPr>
              <a:t>Would they consider working for a company that didn’t behave sustainably?</a:t>
            </a:r>
          </a:p>
          <a:p>
            <a:pPr marL="0" lvl="0" indent="0" algn="l" rtl="0">
              <a:spcBef>
                <a:spcPts val="0"/>
              </a:spcBef>
              <a:spcAft>
                <a:spcPts val="0"/>
              </a:spcAft>
              <a:buNone/>
            </a:pPr>
            <a:endParaRPr lang="en-GB" sz="1050" dirty="0">
              <a:highlight>
                <a:srgbClr val="FFFFFF"/>
              </a:highlight>
            </a:endParaRPr>
          </a:p>
          <a:p>
            <a:pPr marL="0" lvl="0" indent="0" algn="l" rtl="0">
              <a:spcBef>
                <a:spcPts val="0"/>
              </a:spcBef>
              <a:spcAft>
                <a:spcPts val="0"/>
              </a:spcAft>
              <a:buNone/>
            </a:pPr>
            <a:endParaRPr sz="1050" dirty="0">
              <a:solidFill>
                <a:srgbClr val="4D5156"/>
              </a:solidFill>
              <a:highlight>
                <a:srgbClr val="FFFFFF"/>
              </a:highlight>
            </a:endParaRPr>
          </a:p>
        </p:txBody>
      </p:sp>
    </p:spTree>
    <p:extLst>
      <p:ext uri="{BB962C8B-B14F-4D97-AF65-F5344CB8AC3E}">
        <p14:creationId xmlns:p14="http://schemas.microsoft.com/office/powerpoint/2010/main" val="411734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06c26daa8c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06c26daa8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we’ve looked at green jobs and how sustainable some companies are. Now we are going to look at what’s happening in sussex!</a:t>
            </a:r>
            <a:endParaRPr/>
          </a:p>
          <a:p>
            <a:pPr marL="0" lvl="0" indent="0" algn="l" rtl="0">
              <a:spcBef>
                <a:spcPts val="0"/>
              </a:spcBef>
              <a:spcAft>
                <a:spcPts val="0"/>
              </a:spcAft>
              <a:buNone/>
            </a:pPr>
            <a:r>
              <a:rPr lang="en-GB"/>
              <a:t>Ask students to choose a video (any at the url other than Why is there an energy crisis).</a:t>
            </a:r>
            <a:endParaRPr/>
          </a:p>
          <a:p>
            <a:pPr marL="0" lvl="0" indent="0" algn="l" rtl="0">
              <a:spcBef>
                <a:spcPts val="0"/>
              </a:spcBef>
              <a:spcAft>
                <a:spcPts val="0"/>
              </a:spcAft>
              <a:buNone/>
            </a:pPr>
            <a:r>
              <a:rPr lang="en-GB"/>
              <a:t>Get them to consider the questions as you watch.</a:t>
            </a:r>
            <a:endParaRPr/>
          </a:p>
          <a:p>
            <a:pPr marL="0" lvl="0" indent="0" algn="l" rtl="0">
              <a:spcBef>
                <a:spcPts val="0"/>
              </a:spcBef>
              <a:spcAft>
                <a:spcPts val="0"/>
              </a:spcAft>
              <a:buNone/>
            </a:pPr>
            <a:r>
              <a:rPr lang="en-GB"/>
              <a:t>See if they can answer the questions at the end - rewatch and stop when the question is addressed if you need to and/or watch another if you have time.</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e1a0cc14c4_1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e1a0cc14c4_1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Ask students what Green qualifications they think might be possible in Sussex and then have a look at some on the website.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e1a0cc14c4_1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e1a0cc14c4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Encourage students in pairs to think about which of these goals they care about most. They can look at the website to find out more (click title) and use it to think about how they could use their future to benefit others.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21fc5a4b12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221fc5a4b12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The challenge is to seek work that’s in the middle!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21fc5a4b12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221fc5a4b12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de0c9bb0be_0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de0c9bb0be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Ask students for a hands up for the first question and those who have their hands up ask if they can give an example.</a:t>
            </a:r>
            <a:endParaRPr/>
          </a:p>
          <a:p>
            <a:pPr marL="0" lvl="0" indent="0" algn="l" rtl="0">
              <a:spcBef>
                <a:spcPts val="0"/>
              </a:spcBef>
              <a:spcAft>
                <a:spcPts val="0"/>
              </a:spcAft>
              <a:buNone/>
            </a:pPr>
            <a:r>
              <a:rPr lang="en-GB"/>
              <a:t>If no one has any ideas, see if anyone can guess.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de0c9bb0be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de0c9bb0be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If they struggled to guess any green jobs reassure them that by the end of the session they will be able to.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21fc5a4b1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221fc5a4b1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After watching the video ask students again what a green job is.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21fc5a4b12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21fc5a4b12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Go through each box - ask different students to read each one.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de0c9bb0be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de0c9bb0be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Ask students for hands up which of these jobs they think might be green and why!</a:t>
            </a:r>
            <a:endParaRPr/>
          </a:p>
          <a:p>
            <a:pPr marL="0" lvl="0" indent="0" algn="l" rtl="0">
              <a:spcBef>
                <a:spcPts val="0"/>
              </a:spcBef>
              <a:spcAft>
                <a:spcPts val="0"/>
              </a:spcAft>
              <a:buNone/>
            </a:pPr>
            <a:r>
              <a:rPr lang="en-GB"/>
              <a:t>Reassure students it’s ok if they are not sure what each job is.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21fc5a4b12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221fc5a4b12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rgbClr val="202124"/>
                </a:solidFill>
                <a:highlight>
                  <a:srgbClr val="FFFFFF"/>
                </a:highlight>
              </a:rPr>
              <a:t>Ask if they are surprised by any of these? Why?</a:t>
            </a:r>
            <a:endParaRPr>
              <a:solidFill>
                <a:srgbClr val="202124"/>
              </a:solidFill>
              <a:highlight>
                <a:srgbClr val="FFFFFF"/>
              </a:highlight>
            </a:endParaRPr>
          </a:p>
        </p:txBody>
      </p:sp>
    </p:spTree>
    <p:extLst>
      <p:ext uri="{BB962C8B-B14F-4D97-AF65-F5344CB8AC3E}">
        <p14:creationId xmlns:p14="http://schemas.microsoft.com/office/powerpoint/2010/main" val="2356722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21fc5a4b12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21fc5a4b1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 the two non green jobs were dairy farmer and investment banking!</a:t>
            </a:r>
            <a:endParaRPr/>
          </a:p>
          <a:p>
            <a:pPr marL="0" lvl="0" indent="0" algn="l" rtl="0">
              <a:spcBef>
                <a:spcPts val="0"/>
              </a:spcBef>
              <a:spcAft>
                <a:spcPts val="0"/>
              </a:spcAft>
              <a:buNone/>
            </a:pPr>
            <a:r>
              <a:rPr lang="en-GB"/>
              <a:t>Does anyone know why?</a:t>
            </a:r>
            <a:endParaRPr/>
          </a:p>
          <a:p>
            <a:pPr marL="0" lvl="0" indent="0" algn="l" rtl="0">
              <a:spcBef>
                <a:spcPts val="0"/>
              </a:spcBef>
              <a:spcAft>
                <a:spcPts val="0"/>
              </a:spcAft>
              <a:buNone/>
            </a:pPr>
            <a:r>
              <a:rPr lang="en-GB"/>
              <a:t>Dairy farming - </a:t>
            </a:r>
            <a:r>
              <a:rPr lang="en-GB" sz="1450">
                <a:solidFill>
                  <a:srgbClr val="222222"/>
                </a:solidFill>
                <a:highlight>
                  <a:srgbClr val="FFFFFF"/>
                </a:highlight>
                <a:latin typeface="Times New Roman"/>
                <a:ea typeface="Times New Roman"/>
                <a:cs typeface="Times New Roman"/>
                <a:sym typeface="Times New Roman"/>
              </a:rPr>
              <a:t>A</a:t>
            </a:r>
            <a:r>
              <a:rPr lang="en-GB">
                <a:solidFill>
                  <a:srgbClr val="222222"/>
                </a:solidFill>
                <a:highlight>
                  <a:srgbClr val="FFFFFF"/>
                </a:highlight>
              </a:rPr>
              <a:t>n analysis by the UN’s Food and Agricultural Organisation found meat and dairy accounts for 14.5 per cent of the world’s greenhouse gas emissions — the same as all cars, HGVs, aircraft, and ships combined.</a:t>
            </a:r>
            <a:r>
              <a:rPr lang="en-GB">
                <a:solidFill>
                  <a:srgbClr val="040C28"/>
                </a:solidFill>
              </a:rPr>
              <a:t>Cows and other dairy animals emit huge amounts of methane, which is about 25 times more damaging to the climate than carbon dioxide</a:t>
            </a:r>
            <a:r>
              <a:rPr lang="en-GB">
                <a:solidFill>
                  <a:srgbClr val="202124"/>
                </a:solidFill>
                <a:highlight>
                  <a:srgbClr val="FFFFFF"/>
                </a:highlight>
              </a:rPr>
              <a:t>. Producing animal feed also contributes to global warming, and animal waste can impact water and air quality.</a:t>
            </a:r>
            <a:endParaRPr>
              <a:solidFill>
                <a:srgbClr val="202124"/>
              </a:solidFill>
              <a:highlight>
                <a:srgbClr val="FFFFFF"/>
              </a:highlight>
            </a:endParaRPr>
          </a:p>
          <a:p>
            <a:pPr marL="0" lvl="0" indent="0" algn="l" rtl="0">
              <a:spcBef>
                <a:spcPts val="0"/>
              </a:spcBef>
              <a:spcAft>
                <a:spcPts val="0"/>
              </a:spcAft>
              <a:buNone/>
            </a:pPr>
            <a:endParaRPr>
              <a:solidFill>
                <a:srgbClr val="202124"/>
              </a:solidFill>
              <a:highlight>
                <a:srgbClr val="FFFFFF"/>
              </a:highlight>
            </a:endParaRPr>
          </a:p>
          <a:p>
            <a:pPr marL="0" lvl="0" indent="0" algn="l" rtl="0">
              <a:spcBef>
                <a:spcPts val="0"/>
              </a:spcBef>
              <a:spcAft>
                <a:spcPts val="0"/>
              </a:spcAft>
              <a:buNone/>
            </a:pPr>
            <a:r>
              <a:rPr lang="en-GB">
                <a:solidFill>
                  <a:srgbClr val="202124"/>
                </a:solidFill>
                <a:highlight>
                  <a:srgbClr val="FFFFFF"/>
                </a:highlight>
              </a:rPr>
              <a:t>Investment Banking - </a:t>
            </a:r>
            <a:r>
              <a:rPr lang="en-GB">
                <a:solidFill>
                  <a:srgbClr val="121212"/>
                </a:solidFill>
                <a:highlight>
                  <a:srgbClr val="FFFFFF"/>
                </a:highlight>
              </a:rPr>
              <a:t>The world’s largest investment banks have funnelled more than £2.2tn into fossil fuels since the Paris agreement, new figures show, prompting warnings they are failing to respond to the climate crisis.</a:t>
            </a:r>
            <a:endParaRPr>
              <a:solidFill>
                <a:srgbClr val="202124"/>
              </a:solidFill>
              <a:highlight>
                <a:srgbClr val="FFFFFF"/>
              </a:high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06c26daa8c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206c26daa8c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Ask students what they think sustainable means: </a:t>
            </a:r>
            <a:r>
              <a:rPr lang="en-GB" sz="1050">
                <a:solidFill>
                  <a:srgbClr val="4D5156"/>
                </a:solidFill>
                <a:highlight>
                  <a:srgbClr val="FFFFFF"/>
                </a:highlight>
              </a:rPr>
              <a:t>Sustainability is a societal goal that relates to the ability of people to safely co-exist on Earth over a long time. </a:t>
            </a:r>
            <a:endParaRPr sz="1050">
              <a:solidFill>
                <a:srgbClr val="4D5156"/>
              </a:solidFill>
              <a:highlight>
                <a:srgbClr val="FFFFFF"/>
              </a:highlight>
            </a:endParaRPr>
          </a:p>
          <a:p>
            <a:pPr marL="0" lvl="0" indent="0" algn="l" rtl="0">
              <a:spcBef>
                <a:spcPts val="0"/>
              </a:spcBef>
              <a:spcAft>
                <a:spcPts val="0"/>
              </a:spcAft>
              <a:buNone/>
            </a:pPr>
            <a:r>
              <a:rPr lang="en-GB" sz="1050">
                <a:solidFill>
                  <a:srgbClr val="4D5156"/>
                </a:solidFill>
                <a:highlight>
                  <a:srgbClr val="FFFFFF"/>
                </a:highlight>
              </a:rPr>
              <a:t>Have they heard of all these companies? Which companies do they think are sustainable? Think about what they do and how they do it! Hand out the Company handout and ask students to decide which companies are sustainable and what they could do better? They can do it in pairs or small groups.</a:t>
            </a:r>
            <a:endParaRPr sz="1050">
              <a:solidFill>
                <a:srgbClr val="4D5156"/>
              </a:solidFill>
              <a:highlight>
                <a:srgbClr val="FFFFF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p:nvPr/>
        </p:nvSpPr>
        <p:spPr>
          <a:xfrm>
            <a:off x="0" y="0"/>
            <a:ext cx="9144000" cy="949500"/>
          </a:xfrm>
          <a:prstGeom prst="rect">
            <a:avLst/>
          </a:prstGeom>
          <a:solidFill>
            <a:srgbClr val="2E317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52" name="Google Shape;52;p13"/>
          <p:cNvPicPr preferRelativeResize="0"/>
          <p:nvPr/>
        </p:nvPicPr>
        <p:blipFill rotWithShape="1">
          <a:blip r:embed="rId2">
            <a:alphaModFix amt="7000"/>
          </a:blip>
          <a:srcRect/>
          <a:stretch/>
        </p:blipFill>
        <p:spPr>
          <a:xfrm>
            <a:off x="780698" y="-1625294"/>
            <a:ext cx="9045371" cy="7223796"/>
          </a:xfrm>
          <a:prstGeom prst="rect">
            <a:avLst/>
          </a:prstGeom>
          <a:noFill/>
          <a:ln>
            <a:noFill/>
          </a:ln>
        </p:spPr>
      </p:pic>
      <p:sp>
        <p:nvSpPr>
          <p:cNvPr id="53" name="Google Shape;53;p13"/>
          <p:cNvSpPr txBox="1">
            <a:spLocks noGrp="1"/>
          </p:cNvSpPr>
          <p:nvPr>
            <p:ph type="title"/>
          </p:nvPr>
        </p:nvSpPr>
        <p:spPr>
          <a:xfrm>
            <a:off x="628650" y="273844"/>
            <a:ext cx="7886700" cy="584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2100"/>
              <a:buFont typeface="Arial"/>
              <a:buNone/>
              <a:defRPr sz="2100" b="1">
                <a:solidFill>
                  <a:schemeClr val="lt1"/>
                </a:solidFill>
                <a:latin typeface="Arial"/>
                <a:ea typeface="Arial"/>
                <a:cs typeface="Arial"/>
                <a:sym typeface="Aria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36550" algn="l" rtl="0">
              <a:lnSpc>
                <a:spcPct val="90000"/>
              </a:lnSpc>
              <a:spcBef>
                <a:spcPts val="800"/>
              </a:spcBef>
              <a:spcAft>
                <a:spcPts val="0"/>
              </a:spcAft>
              <a:buClrTx/>
              <a:buSzPts val="1700"/>
              <a:buChar char="●"/>
              <a:defRPr sz="1700">
                <a:latin typeface="Arial"/>
                <a:ea typeface="Arial"/>
                <a:cs typeface="Arial"/>
                <a:sym typeface="Arial"/>
              </a:defRPr>
            </a:lvl1pPr>
            <a:lvl2pPr marL="914400" lvl="1" indent="-323850" algn="l" rtl="0">
              <a:lnSpc>
                <a:spcPct val="90000"/>
              </a:lnSpc>
              <a:spcBef>
                <a:spcPts val="1200"/>
              </a:spcBef>
              <a:spcAft>
                <a:spcPts val="0"/>
              </a:spcAft>
              <a:buClr>
                <a:schemeClr val="dk1"/>
              </a:buClr>
              <a:buSzPts val="1500"/>
              <a:buChar char="○"/>
              <a:defRPr sz="1500">
                <a:latin typeface="Arial"/>
                <a:ea typeface="Arial"/>
                <a:cs typeface="Arial"/>
                <a:sym typeface="Arial"/>
              </a:defRPr>
            </a:lvl2pPr>
            <a:lvl3pPr marL="1371600" lvl="2" indent="-323850" algn="l" rtl="0">
              <a:lnSpc>
                <a:spcPct val="90000"/>
              </a:lnSpc>
              <a:spcBef>
                <a:spcPts val="1200"/>
              </a:spcBef>
              <a:spcAft>
                <a:spcPts val="0"/>
              </a:spcAft>
              <a:buClr>
                <a:schemeClr val="dk1"/>
              </a:buClr>
              <a:buSzPts val="1500"/>
              <a:buChar char="■"/>
              <a:defRPr>
                <a:latin typeface="Arial"/>
                <a:ea typeface="Arial"/>
                <a:cs typeface="Arial"/>
                <a:sym typeface="Arial"/>
              </a:defRPr>
            </a:lvl3pPr>
            <a:lvl4pPr marL="1828800" lvl="3" indent="-317500" algn="l" rtl="0">
              <a:lnSpc>
                <a:spcPct val="90000"/>
              </a:lnSpc>
              <a:spcBef>
                <a:spcPts val="1200"/>
              </a:spcBef>
              <a:spcAft>
                <a:spcPts val="0"/>
              </a:spcAft>
              <a:buClr>
                <a:schemeClr val="dk1"/>
              </a:buClr>
              <a:buSzPts val="1400"/>
              <a:buChar char="●"/>
              <a:defRPr>
                <a:latin typeface="Arial"/>
                <a:ea typeface="Arial"/>
                <a:cs typeface="Arial"/>
                <a:sym typeface="Arial"/>
              </a:defRPr>
            </a:lvl4pPr>
            <a:lvl5pPr marL="2286000" lvl="4" indent="-317500" algn="l" rtl="0">
              <a:lnSpc>
                <a:spcPct val="90000"/>
              </a:lnSpc>
              <a:spcBef>
                <a:spcPts val="1200"/>
              </a:spcBef>
              <a:spcAft>
                <a:spcPts val="0"/>
              </a:spcAft>
              <a:buClr>
                <a:schemeClr val="dk1"/>
              </a:buClr>
              <a:buSzPts val="1400"/>
              <a:buChar char="○"/>
              <a:defRPr>
                <a:latin typeface="Arial"/>
                <a:ea typeface="Arial"/>
                <a:cs typeface="Arial"/>
                <a:sym typeface="Arial"/>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dirty="0"/>
          </a:p>
        </p:txBody>
      </p:sp>
      <p:sp>
        <p:nvSpPr>
          <p:cNvPr id="55" name="Google Shape;55;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7" name="Google Shape;57;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58" name="Google Shape;58;p13"/>
          <p:cNvPicPr preferRelativeResize="0"/>
          <p:nvPr/>
        </p:nvPicPr>
        <p:blipFill rotWithShape="1">
          <a:blip r:embed="rId3">
            <a:alphaModFix/>
          </a:blip>
          <a:srcRect/>
          <a:stretch/>
        </p:blipFill>
        <p:spPr>
          <a:xfrm>
            <a:off x="8060725" y="106516"/>
            <a:ext cx="768950" cy="7519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reserve="1">
  <p:cSld name="1_Title and Content">
    <p:spTree>
      <p:nvGrpSpPr>
        <p:cNvPr id="1" name="Shape 50"/>
        <p:cNvGrpSpPr/>
        <p:nvPr/>
      </p:nvGrpSpPr>
      <p:grpSpPr>
        <a:xfrm>
          <a:off x="0" y="0"/>
          <a:ext cx="0" cy="0"/>
          <a:chOff x="0" y="0"/>
          <a:chExt cx="0" cy="0"/>
        </a:xfrm>
      </p:grpSpPr>
      <p:sp>
        <p:nvSpPr>
          <p:cNvPr id="51" name="Google Shape;51;p13"/>
          <p:cNvSpPr/>
          <p:nvPr/>
        </p:nvSpPr>
        <p:spPr>
          <a:xfrm>
            <a:off x="0" y="0"/>
            <a:ext cx="9144000" cy="949500"/>
          </a:xfrm>
          <a:prstGeom prst="rect">
            <a:avLst/>
          </a:prstGeom>
          <a:solidFill>
            <a:srgbClr val="2E317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3" name="Google Shape;53;p13"/>
          <p:cNvSpPr txBox="1">
            <a:spLocks noGrp="1"/>
          </p:cNvSpPr>
          <p:nvPr>
            <p:ph type="title"/>
          </p:nvPr>
        </p:nvSpPr>
        <p:spPr>
          <a:xfrm>
            <a:off x="628650" y="273844"/>
            <a:ext cx="7886700" cy="584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2100"/>
              <a:buFont typeface="Arial"/>
              <a:buNone/>
              <a:defRPr sz="2100" b="1">
                <a:solidFill>
                  <a:schemeClr val="lt1"/>
                </a:solidFill>
                <a:latin typeface="Arial"/>
                <a:ea typeface="Arial"/>
                <a:cs typeface="Arial"/>
                <a:sym typeface="Aria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36550" algn="l" rtl="0">
              <a:lnSpc>
                <a:spcPct val="90000"/>
              </a:lnSpc>
              <a:spcBef>
                <a:spcPts val="800"/>
              </a:spcBef>
              <a:spcAft>
                <a:spcPts val="0"/>
              </a:spcAft>
              <a:buClr>
                <a:schemeClr val="dk1"/>
              </a:buClr>
              <a:buSzPts val="1700"/>
              <a:buChar char="●"/>
              <a:defRPr sz="1700">
                <a:latin typeface="Arial"/>
                <a:ea typeface="Arial"/>
                <a:cs typeface="Arial"/>
                <a:sym typeface="Arial"/>
              </a:defRPr>
            </a:lvl1pPr>
            <a:lvl2pPr marL="914400" lvl="1" indent="-323850" algn="l" rtl="0">
              <a:lnSpc>
                <a:spcPct val="90000"/>
              </a:lnSpc>
              <a:spcBef>
                <a:spcPts val="1200"/>
              </a:spcBef>
              <a:spcAft>
                <a:spcPts val="0"/>
              </a:spcAft>
              <a:buClr>
                <a:schemeClr val="dk1"/>
              </a:buClr>
              <a:buSzPts val="1500"/>
              <a:buChar char="○"/>
              <a:defRPr sz="1500">
                <a:latin typeface="Arial"/>
                <a:ea typeface="Arial"/>
                <a:cs typeface="Arial"/>
                <a:sym typeface="Arial"/>
              </a:defRPr>
            </a:lvl2pPr>
            <a:lvl3pPr marL="1371600" lvl="2" indent="-323850" algn="l" rtl="0">
              <a:lnSpc>
                <a:spcPct val="90000"/>
              </a:lnSpc>
              <a:spcBef>
                <a:spcPts val="1200"/>
              </a:spcBef>
              <a:spcAft>
                <a:spcPts val="0"/>
              </a:spcAft>
              <a:buClr>
                <a:schemeClr val="dk1"/>
              </a:buClr>
              <a:buSzPts val="1500"/>
              <a:buChar char="■"/>
              <a:defRPr>
                <a:latin typeface="Arial"/>
                <a:ea typeface="Arial"/>
                <a:cs typeface="Arial"/>
                <a:sym typeface="Arial"/>
              </a:defRPr>
            </a:lvl3pPr>
            <a:lvl4pPr marL="1828800" lvl="3" indent="-317500" algn="l" rtl="0">
              <a:lnSpc>
                <a:spcPct val="90000"/>
              </a:lnSpc>
              <a:spcBef>
                <a:spcPts val="1200"/>
              </a:spcBef>
              <a:spcAft>
                <a:spcPts val="0"/>
              </a:spcAft>
              <a:buClr>
                <a:schemeClr val="dk1"/>
              </a:buClr>
              <a:buSzPts val="1400"/>
              <a:buChar char="●"/>
              <a:defRPr>
                <a:latin typeface="Arial"/>
                <a:ea typeface="Arial"/>
                <a:cs typeface="Arial"/>
                <a:sym typeface="Arial"/>
              </a:defRPr>
            </a:lvl4pPr>
            <a:lvl5pPr marL="2286000" lvl="4" indent="-317500" algn="l" rtl="0">
              <a:lnSpc>
                <a:spcPct val="90000"/>
              </a:lnSpc>
              <a:spcBef>
                <a:spcPts val="1200"/>
              </a:spcBef>
              <a:spcAft>
                <a:spcPts val="0"/>
              </a:spcAft>
              <a:buClr>
                <a:schemeClr val="dk1"/>
              </a:buClr>
              <a:buSzPts val="1400"/>
              <a:buChar char="○"/>
              <a:defRPr>
                <a:latin typeface="Arial"/>
                <a:ea typeface="Arial"/>
                <a:cs typeface="Arial"/>
                <a:sym typeface="Arial"/>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dirty="0"/>
          </a:p>
        </p:txBody>
      </p:sp>
      <p:sp>
        <p:nvSpPr>
          <p:cNvPr id="55" name="Google Shape;55;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7" name="Google Shape;57;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58" name="Google Shape;58;p13"/>
          <p:cNvPicPr preferRelativeResize="0"/>
          <p:nvPr/>
        </p:nvPicPr>
        <p:blipFill rotWithShape="1">
          <a:blip r:embed="rId2">
            <a:alphaModFix/>
          </a:blip>
          <a:srcRect/>
          <a:stretch/>
        </p:blipFill>
        <p:spPr>
          <a:xfrm>
            <a:off x="8060725" y="106516"/>
            <a:ext cx="768950" cy="751925"/>
          </a:xfrm>
          <a:prstGeom prst="rect">
            <a:avLst/>
          </a:prstGeom>
          <a:noFill/>
          <a:ln>
            <a:noFill/>
          </a:ln>
        </p:spPr>
      </p:pic>
    </p:spTree>
    <p:extLst>
      <p:ext uri="{BB962C8B-B14F-4D97-AF65-F5344CB8AC3E}">
        <p14:creationId xmlns:p14="http://schemas.microsoft.com/office/powerpoint/2010/main" val="4067223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rtl="0">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rm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1200"/>
              </a:spcBef>
              <a:spcAft>
                <a:spcPts val="0"/>
              </a:spcAft>
              <a:buClr>
                <a:schemeClr val="dk1"/>
              </a:buClr>
              <a:buSzPts val="1500"/>
              <a:buNone/>
              <a:defRPr sz="1500"/>
            </a:lvl2pPr>
            <a:lvl3pPr lvl="2" algn="ctr" rtl="0">
              <a:lnSpc>
                <a:spcPct val="90000"/>
              </a:lnSpc>
              <a:spcBef>
                <a:spcPts val="1200"/>
              </a:spcBef>
              <a:spcAft>
                <a:spcPts val="0"/>
              </a:spcAft>
              <a:buClr>
                <a:schemeClr val="dk1"/>
              </a:buClr>
              <a:buSzPts val="1400"/>
              <a:buNone/>
              <a:defRPr sz="1400"/>
            </a:lvl3pPr>
            <a:lvl4pPr lvl="3" algn="ctr" rtl="0">
              <a:lnSpc>
                <a:spcPct val="90000"/>
              </a:lnSpc>
              <a:spcBef>
                <a:spcPts val="1200"/>
              </a:spcBef>
              <a:spcAft>
                <a:spcPts val="0"/>
              </a:spcAft>
              <a:buClr>
                <a:schemeClr val="dk1"/>
              </a:buClr>
              <a:buSzPts val="1200"/>
              <a:buNone/>
              <a:defRPr sz="1200"/>
            </a:lvl4pPr>
            <a:lvl5pPr lvl="4" algn="ctr" rtl="0">
              <a:lnSpc>
                <a:spcPct val="90000"/>
              </a:lnSpc>
              <a:spcBef>
                <a:spcPts val="1200"/>
              </a:spcBef>
              <a:spcAft>
                <a:spcPts val="0"/>
              </a:spcAft>
              <a:buClr>
                <a:schemeClr val="dk1"/>
              </a:buClr>
              <a:buSzPts val="1200"/>
              <a:buNone/>
              <a:defRPr sz="1200"/>
            </a:lvl5pPr>
            <a:lvl6pPr lvl="5" algn="ctr" rtl="0">
              <a:lnSpc>
                <a:spcPct val="90000"/>
              </a:lnSpc>
              <a:spcBef>
                <a:spcPts val="1200"/>
              </a:spcBef>
              <a:spcAft>
                <a:spcPts val="0"/>
              </a:spcAft>
              <a:buClr>
                <a:schemeClr val="dk1"/>
              </a:buClr>
              <a:buSzPts val="1200"/>
              <a:buNone/>
              <a:defRPr sz="1200"/>
            </a:lvl6pPr>
            <a:lvl7pPr lvl="6" algn="ctr" rtl="0">
              <a:lnSpc>
                <a:spcPct val="90000"/>
              </a:lnSpc>
              <a:spcBef>
                <a:spcPts val="1200"/>
              </a:spcBef>
              <a:spcAft>
                <a:spcPts val="0"/>
              </a:spcAft>
              <a:buClr>
                <a:schemeClr val="dk1"/>
              </a:buClr>
              <a:buSzPts val="1200"/>
              <a:buNone/>
              <a:defRPr sz="1200"/>
            </a:lvl7pPr>
            <a:lvl8pPr lvl="7" algn="ctr" rtl="0">
              <a:lnSpc>
                <a:spcPct val="90000"/>
              </a:lnSpc>
              <a:spcBef>
                <a:spcPts val="1200"/>
              </a:spcBef>
              <a:spcAft>
                <a:spcPts val="0"/>
              </a:spcAft>
              <a:buClr>
                <a:schemeClr val="dk1"/>
              </a:buClr>
              <a:buSzPts val="1200"/>
              <a:buNone/>
              <a:defRPr sz="1200"/>
            </a:lvl8pPr>
            <a:lvl9pPr lvl="8" algn="ctr" rtl="0">
              <a:lnSpc>
                <a:spcPct val="90000"/>
              </a:lnSpc>
              <a:spcBef>
                <a:spcPts val="1200"/>
              </a:spcBef>
              <a:spcAft>
                <a:spcPts val="1200"/>
              </a:spcAft>
              <a:buClr>
                <a:schemeClr val="dk1"/>
              </a:buClr>
              <a:buSzPts val="1200"/>
              <a:buNone/>
              <a:defRPr sz="1200"/>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2" r:id="rId13"/>
    <p:sldLayoutId id="2147483660"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hyperlink" Target="http://www.getcareerconfident.co.uk/greener-careers-sussex/green-careers-sussex-videos"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hyperlink" Target="https://www.getcareerconfident.co.uk/greener-careers-sussex?page=greener-careers-sussex"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sdgs.un.org/goals"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bAbruP-FwwY"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p:nvPr/>
        </p:nvSpPr>
        <p:spPr>
          <a:xfrm>
            <a:off x="2672861" y="0"/>
            <a:ext cx="6471300" cy="5143500"/>
          </a:xfrm>
          <a:prstGeom prst="rect">
            <a:avLst/>
          </a:prstGeom>
          <a:solidFill>
            <a:srgbClr val="AEC91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ACDDA8E1-40A1-8745-A312-A5C20F27DB28}"/>
              </a:ext>
            </a:extLst>
          </p:cNvPr>
          <p:cNvPicPr>
            <a:picLocks noChangeAspect="1"/>
          </p:cNvPicPr>
          <p:nvPr/>
        </p:nvPicPr>
        <p:blipFill rotWithShape="1">
          <a:blip r:embed="rId3" cstate="hqprint">
            <a:alphaModFix amt="30000"/>
            <a:extLst>
              <a:ext uri="{28A0092B-C50C-407E-A947-70E740481C1C}">
                <a14:useLocalDpi xmlns:a14="http://schemas.microsoft.com/office/drawing/2010/main"/>
              </a:ext>
            </a:extLst>
          </a:blip>
          <a:srcRect/>
          <a:stretch/>
        </p:blipFill>
        <p:spPr>
          <a:xfrm flipH="1">
            <a:off x="2673022" y="0"/>
            <a:ext cx="6471139" cy="5143500"/>
          </a:xfrm>
          <a:prstGeom prst="rect">
            <a:avLst/>
          </a:prstGeom>
        </p:spPr>
      </p:pic>
      <p:sp>
        <p:nvSpPr>
          <p:cNvPr id="71" name="Google Shape;71;p15"/>
          <p:cNvSpPr txBox="1">
            <a:spLocks noGrp="1"/>
          </p:cNvSpPr>
          <p:nvPr>
            <p:ph type="ctrTitle"/>
          </p:nvPr>
        </p:nvSpPr>
        <p:spPr>
          <a:xfrm>
            <a:off x="5117601" y="219224"/>
            <a:ext cx="3409723" cy="1790700"/>
          </a:xfrm>
          <a:prstGeom prst="rect">
            <a:avLst/>
          </a:prstGeom>
          <a:noFill/>
          <a:ln>
            <a:noFill/>
          </a:ln>
        </p:spPr>
        <p:txBody>
          <a:bodyPr spcFirstLastPara="1" wrap="square" lIns="68575" tIns="34275" rIns="68575" bIns="34275" anchor="b" anchorCtr="0">
            <a:normAutofit/>
          </a:bodyPr>
          <a:lstStyle/>
          <a:p>
            <a:pPr marL="0" lvl="0" indent="0" algn="r" rtl="0">
              <a:lnSpc>
                <a:spcPct val="90000"/>
              </a:lnSpc>
              <a:spcBef>
                <a:spcPts val="0"/>
              </a:spcBef>
              <a:spcAft>
                <a:spcPts val="0"/>
              </a:spcAft>
              <a:buClr>
                <a:schemeClr val="lt1"/>
              </a:buClr>
              <a:buSzPts val="2700"/>
              <a:buFont typeface="Arial"/>
              <a:buNone/>
            </a:pPr>
            <a:r>
              <a:rPr lang="en-GB" sz="2700" b="1" dirty="0">
                <a:solidFill>
                  <a:schemeClr val="lt1"/>
                </a:solidFill>
              </a:rPr>
              <a:t>Greener Jobs </a:t>
            </a:r>
            <a:br>
              <a:rPr lang="en-GB" sz="2700" b="1" dirty="0">
                <a:solidFill>
                  <a:schemeClr val="lt1"/>
                </a:solidFill>
              </a:rPr>
            </a:br>
            <a:r>
              <a:rPr lang="en-GB" sz="2700" b="1" dirty="0">
                <a:solidFill>
                  <a:schemeClr val="lt1"/>
                </a:solidFill>
              </a:rPr>
              <a:t>In Sussex</a:t>
            </a:r>
            <a:endParaRPr dirty="0"/>
          </a:p>
        </p:txBody>
      </p:sp>
      <p:sp>
        <p:nvSpPr>
          <p:cNvPr id="72" name="Google Shape;72;p15"/>
          <p:cNvSpPr txBox="1">
            <a:spLocks noGrp="1"/>
          </p:cNvSpPr>
          <p:nvPr>
            <p:ph type="subTitle" idx="4294967295"/>
          </p:nvPr>
        </p:nvSpPr>
        <p:spPr>
          <a:xfrm>
            <a:off x="5803718" y="2009912"/>
            <a:ext cx="2723605" cy="960000"/>
          </a:xfrm>
          <a:prstGeom prst="rect">
            <a:avLst/>
          </a:prstGeom>
          <a:noFill/>
          <a:ln>
            <a:noFill/>
          </a:ln>
        </p:spPr>
        <p:txBody>
          <a:bodyPr spcFirstLastPara="1" wrap="square" lIns="68575" tIns="34275" rIns="68575" bIns="34275" anchor="t" anchorCtr="0">
            <a:normAutofit/>
          </a:bodyPr>
          <a:lstStyle/>
          <a:p>
            <a:pPr marL="0" marR="0" lvl="0" indent="0" algn="r" rtl="0">
              <a:lnSpc>
                <a:spcPct val="90000"/>
              </a:lnSpc>
              <a:spcBef>
                <a:spcPts val="0"/>
              </a:spcBef>
              <a:spcAft>
                <a:spcPts val="1200"/>
              </a:spcAft>
              <a:buClr>
                <a:srgbClr val="FCEA10"/>
              </a:buClr>
              <a:buSzPts val="1800"/>
              <a:buFont typeface="Arial"/>
              <a:buNone/>
            </a:pPr>
            <a:r>
              <a:rPr lang="en-GB" dirty="0">
                <a:solidFill>
                  <a:srgbClr val="2E3175"/>
                </a:solidFill>
              </a:rPr>
              <a:t>Get inspired for a Greener career!</a:t>
            </a:r>
            <a:endParaRPr sz="1800" dirty="0">
              <a:solidFill>
                <a:srgbClr val="2E3175"/>
              </a:solidFill>
              <a:sym typeface="Arial"/>
            </a:endParaRPr>
          </a:p>
        </p:txBody>
      </p:sp>
      <p:pic>
        <p:nvPicPr>
          <p:cNvPr id="73" name="Google Shape;73;p15"/>
          <p:cNvPicPr preferRelativeResize="0"/>
          <p:nvPr/>
        </p:nvPicPr>
        <p:blipFill rotWithShape="1">
          <a:blip r:embed="rId4">
            <a:alphaModFix/>
          </a:blip>
          <a:srcRect/>
          <a:stretch/>
        </p:blipFill>
        <p:spPr>
          <a:xfrm>
            <a:off x="538161" y="266334"/>
            <a:ext cx="1537900" cy="1503850"/>
          </a:xfrm>
          <a:prstGeom prst="rect">
            <a:avLst/>
          </a:prstGeom>
          <a:noFill/>
          <a:ln>
            <a:noFill/>
          </a:ln>
        </p:spPr>
      </p:pic>
      <p:pic>
        <p:nvPicPr>
          <p:cNvPr id="74" name="Google Shape;74;p15"/>
          <p:cNvPicPr preferRelativeResize="0"/>
          <p:nvPr/>
        </p:nvPicPr>
        <p:blipFill>
          <a:blip r:embed="rId5">
            <a:alphaModFix/>
          </a:blip>
          <a:stretch>
            <a:fillRect/>
          </a:stretch>
        </p:blipFill>
        <p:spPr>
          <a:xfrm>
            <a:off x="134531" y="4420011"/>
            <a:ext cx="403631" cy="409086"/>
          </a:xfrm>
          <a:prstGeom prst="rect">
            <a:avLst/>
          </a:prstGeom>
          <a:noFill/>
          <a:ln>
            <a:noFill/>
          </a:ln>
        </p:spPr>
      </p:pic>
      <p:pic>
        <p:nvPicPr>
          <p:cNvPr id="75" name="Google Shape;75;p15"/>
          <p:cNvPicPr preferRelativeResize="0"/>
          <p:nvPr/>
        </p:nvPicPr>
        <p:blipFill>
          <a:blip r:embed="rId6">
            <a:alphaModFix/>
          </a:blip>
          <a:stretch>
            <a:fillRect/>
          </a:stretch>
        </p:blipFill>
        <p:spPr>
          <a:xfrm>
            <a:off x="669973" y="4476870"/>
            <a:ext cx="687447" cy="295388"/>
          </a:xfrm>
          <a:prstGeom prst="rect">
            <a:avLst/>
          </a:prstGeom>
          <a:noFill/>
          <a:ln>
            <a:noFill/>
          </a:ln>
        </p:spPr>
      </p:pic>
      <p:pic>
        <p:nvPicPr>
          <p:cNvPr id="76" name="Google Shape;76;p15"/>
          <p:cNvPicPr preferRelativeResize="0"/>
          <p:nvPr/>
        </p:nvPicPr>
        <p:blipFill>
          <a:blip r:embed="rId7">
            <a:alphaModFix/>
          </a:blip>
          <a:stretch>
            <a:fillRect/>
          </a:stretch>
        </p:blipFill>
        <p:spPr>
          <a:xfrm>
            <a:off x="1471298" y="4428094"/>
            <a:ext cx="1067293" cy="392906"/>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3"/>
          <p:cNvSpPr txBox="1">
            <a:spLocks noGrp="1"/>
          </p:cNvSpPr>
          <p:nvPr>
            <p:ph type="title"/>
          </p:nvPr>
        </p:nvSpPr>
        <p:spPr>
          <a:prstGeom prst="rect">
            <a:avLst/>
          </a:prstGeom>
        </p:spPr>
        <p:txBody>
          <a:bodyPr spcFirstLastPara="1" wrap="square" lIns="68575" tIns="34275" rIns="68575" bIns="34275" anchor="b" anchorCtr="0">
            <a:normAutofit/>
          </a:bodyPr>
          <a:lstStyle/>
          <a:p>
            <a:pPr lvl="0"/>
            <a:r>
              <a:rPr lang="en-GB" dirty="0">
                <a:solidFill>
                  <a:schemeClr val="bg1"/>
                </a:solidFill>
              </a:rPr>
              <a:t>Activity!</a:t>
            </a:r>
            <a:endParaRPr dirty="0">
              <a:solidFill>
                <a:schemeClr val="bg1"/>
              </a:solidFill>
            </a:endParaRPr>
          </a:p>
        </p:txBody>
      </p:sp>
      <p:pic>
        <p:nvPicPr>
          <p:cNvPr id="144" name="Google Shape;144;p23"/>
          <p:cNvPicPr preferRelativeResize="0"/>
          <p:nvPr/>
        </p:nvPicPr>
        <p:blipFill>
          <a:blip r:embed="rId3">
            <a:alphaModFix/>
          </a:blip>
          <a:stretch>
            <a:fillRect/>
          </a:stretch>
        </p:blipFill>
        <p:spPr>
          <a:xfrm>
            <a:off x="5124450" y="3298149"/>
            <a:ext cx="2509717" cy="1054087"/>
          </a:xfrm>
          <a:prstGeom prst="rect">
            <a:avLst/>
          </a:prstGeom>
          <a:noFill/>
          <a:ln>
            <a:noFill/>
          </a:ln>
        </p:spPr>
      </p:pic>
      <p:pic>
        <p:nvPicPr>
          <p:cNvPr id="3" name="Picture 2">
            <a:extLst>
              <a:ext uri="{FF2B5EF4-FFF2-40B4-BE49-F238E27FC236}">
                <a16:creationId xmlns:a16="http://schemas.microsoft.com/office/drawing/2014/main" id="{428A74B9-D3B2-C14F-81BE-9E1E454EBFA3}"/>
              </a:ext>
            </a:extLst>
          </p:cNvPr>
          <p:cNvPicPr>
            <a:picLocks noChangeAspect="1"/>
          </p:cNvPicPr>
          <p:nvPr/>
        </p:nvPicPr>
        <p:blipFill>
          <a:blip r:embed="rId4"/>
          <a:stretch>
            <a:fillRect/>
          </a:stretch>
        </p:blipFill>
        <p:spPr>
          <a:xfrm>
            <a:off x="3206696" y="1295400"/>
            <a:ext cx="2730608" cy="1535967"/>
          </a:xfrm>
          <a:prstGeom prst="rect">
            <a:avLst/>
          </a:prstGeom>
        </p:spPr>
      </p:pic>
      <p:pic>
        <p:nvPicPr>
          <p:cNvPr id="5" name="Picture 4">
            <a:extLst>
              <a:ext uri="{FF2B5EF4-FFF2-40B4-BE49-F238E27FC236}">
                <a16:creationId xmlns:a16="http://schemas.microsoft.com/office/drawing/2014/main" id="{0EC7A537-F5DD-AC45-8DD1-23BD8F410148}"/>
              </a:ext>
            </a:extLst>
          </p:cNvPr>
          <p:cNvPicPr>
            <a:picLocks noChangeAspect="1"/>
          </p:cNvPicPr>
          <p:nvPr/>
        </p:nvPicPr>
        <p:blipFill>
          <a:blip r:embed="rId5"/>
          <a:stretch>
            <a:fillRect/>
          </a:stretch>
        </p:blipFill>
        <p:spPr>
          <a:xfrm>
            <a:off x="569725" y="1901696"/>
            <a:ext cx="2179825" cy="657354"/>
          </a:xfrm>
          <a:prstGeom prst="rect">
            <a:avLst/>
          </a:prstGeom>
        </p:spPr>
      </p:pic>
      <p:pic>
        <p:nvPicPr>
          <p:cNvPr id="7" name="Picture 6">
            <a:extLst>
              <a:ext uri="{FF2B5EF4-FFF2-40B4-BE49-F238E27FC236}">
                <a16:creationId xmlns:a16="http://schemas.microsoft.com/office/drawing/2014/main" id="{CAF37F3F-E3E1-0147-BEA3-B01C7456C75F}"/>
              </a:ext>
            </a:extLst>
          </p:cNvPr>
          <p:cNvPicPr>
            <a:picLocks noChangeAspect="1"/>
          </p:cNvPicPr>
          <p:nvPr/>
        </p:nvPicPr>
        <p:blipFill>
          <a:blip r:embed="rId6"/>
          <a:stretch>
            <a:fillRect/>
          </a:stretch>
        </p:blipFill>
        <p:spPr>
          <a:xfrm>
            <a:off x="6908800" y="1485899"/>
            <a:ext cx="1241415" cy="1256933"/>
          </a:xfrm>
          <a:prstGeom prst="rect">
            <a:avLst/>
          </a:prstGeom>
        </p:spPr>
      </p:pic>
      <p:pic>
        <p:nvPicPr>
          <p:cNvPr id="10" name="Picture 9">
            <a:extLst>
              <a:ext uri="{FF2B5EF4-FFF2-40B4-BE49-F238E27FC236}">
                <a16:creationId xmlns:a16="http://schemas.microsoft.com/office/drawing/2014/main" id="{454F3776-5261-B649-848F-83D597F33161}"/>
              </a:ext>
            </a:extLst>
          </p:cNvPr>
          <p:cNvPicPr>
            <a:picLocks noChangeAspect="1"/>
          </p:cNvPicPr>
          <p:nvPr/>
        </p:nvPicPr>
        <p:blipFill>
          <a:blip r:embed="rId7"/>
          <a:stretch>
            <a:fillRect/>
          </a:stretch>
        </p:blipFill>
        <p:spPr>
          <a:xfrm>
            <a:off x="1606185" y="3209248"/>
            <a:ext cx="1600511" cy="1054087"/>
          </a:xfrm>
          <a:prstGeom prst="rect">
            <a:avLst/>
          </a:prstGeom>
        </p:spPr>
      </p:pic>
    </p:spTree>
    <p:extLst>
      <p:ext uri="{BB962C8B-B14F-4D97-AF65-F5344CB8AC3E}">
        <p14:creationId xmlns:p14="http://schemas.microsoft.com/office/powerpoint/2010/main" val="15897240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7" name="Rounded Rectangle 6">
            <a:extLst>
              <a:ext uri="{FF2B5EF4-FFF2-40B4-BE49-F238E27FC236}">
                <a16:creationId xmlns:a16="http://schemas.microsoft.com/office/drawing/2014/main" id="{5DC51E1B-7EF1-3446-A925-6E03506D702F}"/>
              </a:ext>
            </a:extLst>
          </p:cNvPr>
          <p:cNvSpPr/>
          <p:nvPr/>
        </p:nvSpPr>
        <p:spPr>
          <a:xfrm>
            <a:off x="628650" y="1250948"/>
            <a:ext cx="7886700" cy="742951"/>
          </a:xfrm>
          <a:prstGeom prst="roundRect">
            <a:avLst>
              <a:gd name="adj" fmla="val 2722"/>
            </a:avLst>
          </a:prstGeom>
          <a:solidFill>
            <a:srgbClr val="4EA8E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Google Shape;159;p25"/>
          <p:cNvSpPr txBox="1">
            <a:spLocks noGrp="1"/>
          </p:cNvSpPr>
          <p:nvPr>
            <p:ph type="title"/>
          </p:nvPr>
        </p:nvSpPr>
        <p:spPr>
          <a:prstGeom prst="rect">
            <a:avLst/>
          </a:prstGeom>
        </p:spPr>
        <p:txBody>
          <a:bodyPr spcFirstLastPara="1" wrap="square" lIns="68575" tIns="34275" rIns="68575" bIns="34275" anchor="b" anchorCtr="0">
            <a:normAutofit/>
          </a:bodyPr>
          <a:lstStyle/>
          <a:p>
            <a:pPr marL="0" lvl="0" indent="0" algn="l" rtl="0">
              <a:lnSpc>
                <a:spcPct val="100000"/>
              </a:lnSpc>
              <a:spcBef>
                <a:spcPts val="0"/>
              </a:spcBef>
              <a:spcAft>
                <a:spcPts val="0"/>
              </a:spcAft>
              <a:buClr>
                <a:schemeClr val="dk1"/>
              </a:buClr>
              <a:buSzPts val="1100"/>
              <a:buFont typeface="Arial"/>
              <a:buNone/>
            </a:pPr>
            <a:r>
              <a:rPr lang="en-GB" dirty="0"/>
              <a:t>Going Green in Sussex!</a:t>
            </a:r>
            <a:endParaRPr dirty="0"/>
          </a:p>
        </p:txBody>
      </p:sp>
      <p:sp>
        <p:nvSpPr>
          <p:cNvPr id="2" name="TextBox 1">
            <a:extLst>
              <a:ext uri="{FF2B5EF4-FFF2-40B4-BE49-F238E27FC236}">
                <a16:creationId xmlns:a16="http://schemas.microsoft.com/office/drawing/2014/main" id="{9936C8D0-E2A6-E74B-ACE4-97367202B174}"/>
              </a:ext>
            </a:extLst>
          </p:cNvPr>
          <p:cNvSpPr txBox="1"/>
          <p:nvPr/>
        </p:nvSpPr>
        <p:spPr>
          <a:xfrm>
            <a:off x="985016" y="1312909"/>
            <a:ext cx="7123934" cy="548868"/>
          </a:xfrm>
          <a:prstGeom prst="rect">
            <a:avLst/>
          </a:prstGeom>
          <a:noFill/>
        </p:spPr>
        <p:txBody>
          <a:bodyPr wrap="square" rtlCol="0">
            <a:spAutoFit/>
          </a:bodyPr>
          <a:lstStyle/>
          <a:p>
            <a:pPr lvl="0" algn="ctr">
              <a:spcBef>
                <a:spcPts val="200"/>
              </a:spcBef>
            </a:pPr>
            <a:r>
              <a:rPr lang="en-GB" b="1" dirty="0">
                <a:solidFill>
                  <a:srgbClr val="2E3175"/>
                </a:solidFill>
              </a:rPr>
              <a:t>Choose one or more of the videos to watch at: </a:t>
            </a:r>
          </a:p>
          <a:p>
            <a:pPr lvl="0" algn="ctr">
              <a:spcBef>
                <a:spcPts val="200"/>
              </a:spcBef>
            </a:pPr>
            <a:r>
              <a:rPr lang="en-GB" u="sng" dirty="0">
                <a:solidFill>
                  <a:srgbClr val="2E3175"/>
                </a:solidFill>
                <a:hlinkClick r:id="rId3">
                  <a:extLst>
                    <a:ext uri="{A12FA001-AC4F-418D-AE19-62706E023703}">
                      <ahyp:hlinkClr xmlns:ahyp="http://schemas.microsoft.com/office/drawing/2018/hyperlinkcolor" val="tx"/>
                    </a:ext>
                  </a:extLst>
                </a:hlinkClick>
              </a:rPr>
              <a:t>www.getcareerconfident.co.uk/greener-careers-sussex/green-careers-sussex-videos</a:t>
            </a:r>
            <a:r>
              <a:rPr lang="en-GB" dirty="0">
                <a:solidFill>
                  <a:srgbClr val="2E3175"/>
                </a:solidFill>
              </a:rPr>
              <a:t> </a:t>
            </a:r>
          </a:p>
        </p:txBody>
      </p:sp>
      <p:sp>
        <p:nvSpPr>
          <p:cNvPr id="3" name="TextBox 2">
            <a:extLst>
              <a:ext uri="{FF2B5EF4-FFF2-40B4-BE49-F238E27FC236}">
                <a16:creationId xmlns:a16="http://schemas.microsoft.com/office/drawing/2014/main" id="{4935BB4A-278C-A04F-96C0-7017F3BCD25E}"/>
              </a:ext>
            </a:extLst>
          </p:cNvPr>
          <p:cNvSpPr txBox="1"/>
          <p:nvPr/>
        </p:nvSpPr>
        <p:spPr>
          <a:xfrm>
            <a:off x="628650" y="2309813"/>
            <a:ext cx="4711546" cy="2585323"/>
          </a:xfrm>
          <a:prstGeom prst="rect">
            <a:avLst/>
          </a:prstGeom>
          <a:noFill/>
        </p:spPr>
        <p:txBody>
          <a:bodyPr wrap="none" rtlCol="0">
            <a:spAutoFit/>
          </a:bodyPr>
          <a:lstStyle/>
          <a:p>
            <a:r>
              <a:rPr lang="en-US" b="1" dirty="0"/>
              <a:t>As you watch see if you can answer these questions:</a:t>
            </a:r>
            <a:br>
              <a:rPr lang="en-US" b="1" dirty="0"/>
            </a:br>
            <a:endParaRPr lang="en-US" dirty="0"/>
          </a:p>
          <a:p>
            <a:pPr marL="285750" indent="-285750">
              <a:spcAft>
                <a:spcPts val="1200"/>
              </a:spcAft>
              <a:buFont typeface="Arial" panose="020B0604020202020204" pitchFamily="34" charset="0"/>
              <a:buChar char="•"/>
            </a:pPr>
            <a:r>
              <a:rPr lang="en-US" dirty="0"/>
              <a:t>How is the video topic impacting on the environment?</a:t>
            </a:r>
          </a:p>
          <a:p>
            <a:pPr marL="285750" indent="-285750">
              <a:spcAft>
                <a:spcPts val="1200"/>
              </a:spcAft>
              <a:buFont typeface="Arial" panose="020B0604020202020204" pitchFamily="34" charset="0"/>
              <a:buChar char="•"/>
            </a:pPr>
            <a:r>
              <a:rPr lang="en-US" dirty="0"/>
              <a:t>What is being done to combat the effects?</a:t>
            </a:r>
          </a:p>
          <a:p>
            <a:pPr marL="285750" indent="-285750">
              <a:spcAft>
                <a:spcPts val="1200"/>
              </a:spcAft>
              <a:buFont typeface="Arial" panose="020B0604020202020204" pitchFamily="34" charset="0"/>
              <a:buChar char="•"/>
            </a:pPr>
            <a:r>
              <a:rPr lang="en-US" dirty="0"/>
              <a:t>What kinds of jobs are available?</a:t>
            </a:r>
          </a:p>
          <a:p>
            <a:pPr marL="285750" indent="-285750">
              <a:spcAft>
                <a:spcPts val="1200"/>
              </a:spcAft>
              <a:buFont typeface="Arial" panose="020B0604020202020204" pitchFamily="34" charset="0"/>
              <a:buChar char="•"/>
            </a:pPr>
            <a:r>
              <a:rPr lang="en-US" dirty="0"/>
              <a:t>What kinds of qualifications are possible?</a:t>
            </a:r>
          </a:p>
          <a:p>
            <a:pPr marL="285750" indent="-285750">
              <a:spcAft>
                <a:spcPts val="1200"/>
              </a:spcAft>
              <a:buFont typeface="Arial" panose="020B0604020202020204" pitchFamily="34" charset="0"/>
              <a:buChar char="•"/>
            </a:pPr>
            <a:r>
              <a:rPr lang="en-US" dirty="0"/>
              <a:t>Are any local companies in Sussex mentioned? </a:t>
            </a:r>
          </a:p>
          <a:p>
            <a:endParaRPr lang="en-US" dirty="0"/>
          </a:p>
        </p:txBody>
      </p:sp>
      <p:pic>
        <p:nvPicPr>
          <p:cNvPr id="5" name="Picture 4">
            <a:extLst>
              <a:ext uri="{FF2B5EF4-FFF2-40B4-BE49-F238E27FC236}">
                <a16:creationId xmlns:a16="http://schemas.microsoft.com/office/drawing/2014/main" id="{18B2E0B6-1040-3C46-AF64-BF24C3F3D7FB}"/>
              </a:ext>
            </a:extLst>
          </p:cNvPr>
          <p:cNvPicPr>
            <a:picLocks noChangeAspect="1"/>
          </p:cNvPicPr>
          <p:nvPr/>
        </p:nvPicPr>
        <p:blipFill>
          <a:blip r:embed="rId4"/>
          <a:stretch>
            <a:fillRect/>
          </a:stretch>
        </p:blipFill>
        <p:spPr>
          <a:xfrm>
            <a:off x="5207000" y="1862784"/>
            <a:ext cx="4664457" cy="3731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6"/>
          <p:cNvSpPr txBox="1">
            <a:spLocks noGrp="1"/>
          </p:cNvSpPr>
          <p:nvPr>
            <p:ph type="title"/>
          </p:nvPr>
        </p:nvSpPr>
        <p:spPr>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a:t>Explore Green pathways</a:t>
            </a:r>
            <a:endParaRPr/>
          </a:p>
        </p:txBody>
      </p:sp>
      <p:pic>
        <p:nvPicPr>
          <p:cNvPr id="4" name="Picture 3">
            <a:extLst>
              <a:ext uri="{FF2B5EF4-FFF2-40B4-BE49-F238E27FC236}">
                <a16:creationId xmlns:a16="http://schemas.microsoft.com/office/drawing/2014/main" id="{E487C0BF-D477-114D-9B9B-1BE77E66BF39}"/>
              </a:ext>
            </a:extLst>
          </p:cNvPr>
          <p:cNvPicPr>
            <a:picLocks noChangeAspect="1"/>
          </p:cNvPicPr>
          <p:nvPr/>
        </p:nvPicPr>
        <p:blipFill>
          <a:blip r:embed="rId3"/>
          <a:stretch>
            <a:fillRect/>
          </a:stretch>
        </p:blipFill>
        <p:spPr>
          <a:xfrm flipH="1">
            <a:off x="5267554" y="1187994"/>
            <a:ext cx="3614137" cy="3625850"/>
          </a:xfrm>
          <a:prstGeom prst="rect">
            <a:avLst/>
          </a:prstGeom>
        </p:spPr>
      </p:pic>
      <p:sp>
        <p:nvSpPr>
          <p:cNvPr id="2" name="Text Placeholder 1">
            <a:extLst>
              <a:ext uri="{FF2B5EF4-FFF2-40B4-BE49-F238E27FC236}">
                <a16:creationId xmlns:a16="http://schemas.microsoft.com/office/drawing/2014/main" id="{89BBCA72-DDB4-B542-9CC3-B282D16AD40E}"/>
              </a:ext>
            </a:extLst>
          </p:cNvPr>
          <p:cNvSpPr>
            <a:spLocks noGrp="1"/>
          </p:cNvSpPr>
          <p:nvPr>
            <p:ph type="body" idx="1"/>
          </p:nvPr>
        </p:nvSpPr>
        <p:spPr>
          <a:xfrm>
            <a:off x="628650" y="1661319"/>
            <a:ext cx="5683250" cy="3263400"/>
          </a:xfrm>
        </p:spPr>
        <p:txBody>
          <a:bodyPr/>
          <a:lstStyle/>
          <a:p>
            <a:pPr marL="0" indent="0">
              <a:lnSpc>
                <a:spcPct val="100000"/>
              </a:lnSpc>
              <a:spcBef>
                <a:spcPts val="2000"/>
              </a:spcBef>
              <a:buNone/>
            </a:pPr>
            <a:r>
              <a:rPr lang="en-US" b="1" dirty="0"/>
              <a:t>Have a look at the Green Qualifications </a:t>
            </a:r>
            <a:br>
              <a:rPr lang="en-US" b="1" dirty="0"/>
            </a:br>
            <a:r>
              <a:rPr lang="en-US" b="1" dirty="0"/>
              <a:t>you can do in Sussex:</a:t>
            </a:r>
          </a:p>
          <a:p>
            <a:pPr marL="0" indent="0">
              <a:lnSpc>
                <a:spcPct val="100000"/>
              </a:lnSpc>
              <a:spcBef>
                <a:spcPts val="2000"/>
              </a:spcBef>
              <a:buNone/>
            </a:pPr>
            <a:r>
              <a:rPr lang="en-US" dirty="0">
                <a:solidFill>
                  <a:srgbClr val="2E3175"/>
                </a:solidFill>
                <a:hlinkClick r:id="rId4">
                  <a:extLst>
                    <a:ext uri="{A12FA001-AC4F-418D-AE19-62706E023703}">
                      <ahyp:hlinkClr xmlns:ahyp="http://schemas.microsoft.com/office/drawing/2018/hyperlinkcolor" val="tx"/>
                    </a:ext>
                  </a:extLst>
                </a:hlinkClick>
              </a:rPr>
              <a:t>getcareerconfident.co.uk/greener-careers-sussex</a:t>
            </a:r>
            <a:endParaRPr lang="en-US" dirty="0">
              <a:solidFill>
                <a:srgbClr val="2E3175"/>
              </a:solidFill>
            </a:endParaRPr>
          </a:p>
          <a:p>
            <a:pPr marL="0" indent="0">
              <a:lnSpc>
                <a:spcPct val="100000"/>
              </a:lnSpc>
              <a:spcBef>
                <a:spcPts val="2000"/>
              </a:spcBef>
              <a:buNone/>
            </a:pPr>
            <a:r>
              <a:rPr lang="en-US" dirty="0"/>
              <a:t>…are there any that interest you?!</a:t>
            </a:r>
          </a:p>
          <a:p>
            <a:pPr marL="0" indent="0">
              <a:lnSpc>
                <a:spcPct val="100000"/>
              </a:lnSpc>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3" name="Title 2">
            <a:extLst>
              <a:ext uri="{FF2B5EF4-FFF2-40B4-BE49-F238E27FC236}">
                <a16:creationId xmlns:a16="http://schemas.microsoft.com/office/drawing/2014/main" id="{78F91040-6608-6743-AF6D-01F54041FEEF}"/>
              </a:ext>
            </a:extLst>
          </p:cNvPr>
          <p:cNvSpPr>
            <a:spLocks noGrp="1"/>
          </p:cNvSpPr>
          <p:nvPr>
            <p:ph type="title"/>
          </p:nvPr>
        </p:nvSpPr>
        <p:spPr/>
        <p:txBody>
          <a:bodyPr/>
          <a:lstStyle/>
          <a:p>
            <a:r>
              <a:rPr lang="en-US" dirty="0"/>
              <a:t>What’s Important to You?</a:t>
            </a:r>
          </a:p>
        </p:txBody>
      </p:sp>
      <p:sp>
        <p:nvSpPr>
          <p:cNvPr id="7" name="Text Placeholder 6">
            <a:extLst>
              <a:ext uri="{FF2B5EF4-FFF2-40B4-BE49-F238E27FC236}">
                <a16:creationId xmlns:a16="http://schemas.microsoft.com/office/drawing/2014/main" id="{1A7B313C-2C49-E54A-9BD5-2182A903C026}"/>
              </a:ext>
            </a:extLst>
          </p:cNvPr>
          <p:cNvSpPr>
            <a:spLocks noGrp="1"/>
          </p:cNvSpPr>
          <p:nvPr>
            <p:ph type="body" idx="1"/>
          </p:nvPr>
        </p:nvSpPr>
        <p:spPr/>
        <p:txBody>
          <a:bodyPr/>
          <a:lstStyle/>
          <a:p>
            <a:endParaRPr lang="en-US"/>
          </a:p>
        </p:txBody>
      </p:sp>
      <p:sp>
        <p:nvSpPr>
          <p:cNvPr id="175" name="Google Shape;175;p27"/>
          <p:cNvSpPr txBox="1"/>
          <p:nvPr/>
        </p:nvSpPr>
        <p:spPr>
          <a:xfrm>
            <a:off x="7142500" y="4632625"/>
            <a:ext cx="19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b="1"/>
          </a:p>
        </p:txBody>
      </p:sp>
      <p:sp>
        <p:nvSpPr>
          <p:cNvPr id="176" name="Google Shape;176;p27"/>
          <p:cNvSpPr txBox="1"/>
          <p:nvPr/>
        </p:nvSpPr>
        <p:spPr>
          <a:xfrm>
            <a:off x="6462025" y="2951850"/>
            <a:ext cx="2347200" cy="683234"/>
          </a:xfrm>
          <a:prstGeom prst="rect">
            <a:avLst/>
          </a:prstGeom>
          <a:noFill/>
          <a:ln>
            <a:noFill/>
          </a:ln>
        </p:spPr>
        <p:txBody>
          <a:bodyPr spcFirstLastPara="1" wrap="square" lIns="91425" tIns="91425" rIns="91425" bIns="91425" anchor="t" anchorCtr="0">
            <a:spAutoFit/>
          </a:bodyPr>
          <a:lstStyle/>
          <a:p>
            <a:pPr marL="0" lvl="0" indent="0" rtl="0">
              <a:lnSpc>
                <a:spcPct val="90000"/>
              </a:lnSpc>
              <a:spcBef>
                <a:spcPts val="0"/>
              </a:spcBef>
              <a:spcAft>
                <a:spcPts val="0"/>
              </a:spcAft>
              <a:buClr>
                <a:schemeClr val="dk1"/>
              </a:buClr>
              <a:buSzPts val="1100"/>
              <a:buFont typeface="Arial"/>
              <a:buNone/>
            </a:pPr>
            <a:r>
              <a:rPr lang="en-GB" sz="1800" u="sng" dirty="0">
                <a:solidFill>
                  <a:srgbClr val="2E3175"/>
                </a:solidFill>
                <a:hlinkClick r:id="rId3">
                  <a:extLst>
                    <a:ext uri="{A12FA001-AC4F-418D-AE19-62706E023703}">
                      <ahyp:hlinkClr xmlns:ahyp="http://schemas.microsoft.com/office/drawing/2018/hyperlinkcolor" val="tx"/>
                    </a:ext>
                  </a:extLst>
                </a:hlinkClick>
              </a:rPr>
              <a:t>The UN Sustainable Development Goals</a:t>
            </a:r>
            <a:endParaRPr sz="1800" u="sng" dirty="0">
              <a:solidFill>
                <a:srgbClr val="2E3175"/>
              </a:solidFill>
            </a:endParaRPr>
          </a:p>
        </p:txBody>
      </p:sp>
      <p:pic>
        <p:nvPicPr>
          <p:cNvPr id="6" name="Picture 5">
            <a:extLst>
              <a:ext uri="{FF2B5EF4-FFF2-40B4-BE49-F238E27FC236}">
                <a16:creationId xmlns:a16="http://schemas.microsoft.com/office/drawing/2014/main" id="{0F743513-A6FD-3A43-99BF-FA43106D13D3}"/>
              </a:ext>
            </a:extLst>
          </p:cNvPr>
          <p:cNvPicPr>
            <a:picLocks noChangeAspect="1"/>
          </p:cNvPicPr>
          <p:nvPr/>
        </p:nvPicPr>
        <p:blipFill>
          <a:blip r:embed="rId4"/>
          <a:stretch>
            <a:fillRect/>
          </a:stretch>
        </p:blipFill>
        <p:spPr>
          <a:xfrm>
            <a:off x="439008" y="959842"/>
            <a:ext cx="5829289" cy="4121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a:t>Think about finding the sweet spot in the middle!</a:t>
            </a:r>
            <a:endParaRPr/>
          </a:p>
        </p:txBody>
      </p:sp>
      <p:pic>
        <p:nvPicPr>
          <p:cNvPr id="182" name="Google Shape;182;p28"/>
          <p:cNvPicPr preferRelativeResize="0"/>
          <p:nvPr/>
        </p:nvPicPr>
        <p:blipFill>
          <a:blip r:embed="rId3">
            <a:alphaModFix/>
          </a:blip>
          <a:stretch>
            <a:fillRect/>
          </a:stretch>
        </p:blipFill>
        <p:spPr>
          <a:xfrm>
            <a:off x="2432225" y="1174426"/>
            <a:ext cx="3962225" cy="3667223"/>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1" name="Rounded Rectangle 10">
            <a:extLst>
              <a:ext uri="{FF2B5EF4-FFF2-40B4-BE49-F238E27FC236}">
                <a16:creationId xmlns:a16="http://schemas.microsoft.com/office/drawing/2014/main" id="{0CD58306-F9DE-6A4B-89BE-A3CEE507F535}"/>
              </a:ext>
            </a:extLst>
          </p:cNvPr>
          <p:cNvSpPr/>
          <p:nvPr/>
        </p:nvSpPr>
        <p:spPr>
          <a:xfrm>
            <a:off x="571500" y="3669836"/>
            <a:ext cx="4597400" cy="872172"/>
          </a:xfrm>
          <a:prstGeom prst="roundRect">
            <a:avLst>
              <a:gd name="adj" fmla="val 2722"/>
            </a:avLst>
          </a:prstGeom>
          <a:solidFill>
            <a:srgbClr val="4EA8E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Google Shape;187;p29"/>
          <p:cNvSpPr txBox="1">
            <a:spLocks noGrp="1"/>
          </p:cNvSpPr>
          <p:nvPr>
            <p:ph type="title"/>
          </p:nvPr>
        </p:nvSpPr>
        <p:spPr/>
        <p:txBody>
          <a:bodyPr/>
          <a:lstStyle/>
          <a:p>
            <a:pPr lvl="0"/>
            <a:r>
              <a:rPr lang="en-GB"/>
              <a:t>Final thoughts!</a:t>
            </a:r>
            <a:endParaRPr lang="en-GB" dirty="0"/>
          </a:p>
        </p:txBody>
      </p:sp>
      <p:sp>
        <p:nvSpPr>
          <p:cNvPr id="188" name="Google Shape;188;p29"/>
          <p:cNvSpPr txBox="1">
            <a:spLocks noGrp="1"/>
          </p:cNvSpPr>
          <p:nvPr>
            <p:ph type="body" idx="1"/>
          </p:nvPr>
        </p:nvSpPr>
        <p:spPr>
          <a:xfrm>
            <a:off x="508000" y="1321550"/>
            <a:ext cx="4806950" cy="2266200"/>
          </a:xfrm>
        </p:spPr>
        <p:txBody>
          <a:bodyPr>
            <a:normAutofit/>
          </a:bodyPr>
          <a:lstStyle/>
          <a:p>
            <a:pPr marL="120650" lvl="0" indent="0">
              <a:buClrTx/>
              <a:buSzPct val="100000"/>
              <a:buNone/>
            </a:pPr>
            <a:r>
              <a:rPr lang="en-GB" sz="1600" b="1" dirty="0"/>
              <a:t>Today we looked at:</a:t>
            </a:r>
            <a:endParaRPr lang="en-GB" sz="1600" dirty="0"/>
          </a:p>
          <a:p>
            <a:pPr lvl="0">
              <a:buClrTx/>
              <a:buSzPct val="100000"/>
            </a:pPr>
            <a:r>
              <a:rPr lang="en-GB" sz="1600" dirty="0"/>
              <a:t>What a green job is</a:t>
            </a:r>
          </a:p>
          <a:p>
            <a:pPr lvl="0">
              <a:buClrTx/>
              <a:buSzPct val="100000"/>
            </a:pPr>
            <a:r>
              <a:rPr lang="en-GB" sz="1600" dirty="0"/>
              <a:t>The importance of green jobs</a:t>
            </a:r>
          </a:p>
          <a:p>
            <a:pPr lvl="0">
              <a:buClrTx/>
              <a:buSzPct val="100000"/>
            </a:pPr>
            <a:r>
              <a:rPr lang="en-GB" sz="1600" dirty="0"/>
              <a:t>What makes a company sustainable</a:t>
            </a:r>
          </a:p>
          <a:p>
            <a:pPr lvl="0">
              <a:buClrTx/>
              <a:buSzPct val="100000"/>
            </a:pPr>
            <a:r>
              <a:rPr lang="en-GB" sz="1600" dirty="0"/>
              <a:t>The types of green jobs available</a:t>
            </a:r>
          </a:p>
          <a:p>
            <a:pPr lvl="0">
              <a:buClrTx/>
              <a:buSzPct val="100000"/>
            </a:pPr>
            <a:r>
              <a:rPr lang="en-GB" sz="1600" dirty="0"/>
              <a:t>The pathways available in Sussex to access green careers</a:t>
            </a:r>
          </a:p>
        </p:txBody>
      </p:sp>
      <p:sp>
        <p:nvSpPr>
          <p:cNvPr id="190" name="Google Shape;190;p29"/>
          <p:cNvSpPr txBox="1"/>
          <p:nvPr/>
        </p:nvSpPr>
        <p:spPr>
          <a:xfrm>
            <a:off x="628650" y="3757123"/>
            <a:ext cx="4597400" cy="697597"/>
          </a:xfrm>
          <a:prstGeom prst="rect">
            <a:avLst/>
          </a:prstGeom>
          <a:noFill/>
          <a:ln>
            <a:noFill/>
          </a:ln>
        </p:spPr>
        <p:txBody>
          <a:bodyPr spcFirstLastPara="1" wrap="square" lIns="91425" tIns="91425" rIns="91425" bIns="91425" anchor="t" anchorCtr="0">
            <a:spAutoFit/>
          </a:bodyPr>
          <a:lstStyle/>
          <a:p>
            <a:pPr marL="285750" lvl="0" indent="-285750" algn="l" rtl="0">
              <a:spcBef>
                <a:spcPts val="200"/>
              </a:spcBef>
              <a:spcAft>
                <a:spcPts val="0"/>
              </a:spcAft>
              <a:buFont typeface="Arial" panose="020B0604020202020204" pitchFamily="34" charset="0"/>
              <a:buChar char="•"/>
            </a:pPr>
            <a:r>
              <a:rPr lang="en-GB" sz="1500" b="1" dirty="0">
                <a:solidFill>
                  <a:srgbClr val="2E3175"/>
                </a:solidFill>
              </a:rPr>
              <a:t>Was there anything that surprised you?</a:t>
            </a:r>
          </a:p>
          <a:p>
            <a:pPr marL="285750" lvl="0" indent="-285750" algn="l" rtl="0">
              <a:spcBef>
                <a:spcPts val="200"/>
              </a:spcBef>
              <a:spcAft>
                <a:spcPts val="0"/>
              </a:spcAft>
              <a:buFont typeface="Arial" panose="020B0604020202020204" pitchFamily="34" charset="0"/>
              <a:buChar char="•"/>
            </a:pPr>
            <a:r>
              <a:rPr lang="en-GB" sz="1500" b="1" dirty="0">
                <a:solidFill>
                  <a:srgbClr val="2E3175"/>
                </a:solidFill>
              </a:rPr>
              <a:t>What is one main thing you learned today?</a:t>
            </a:r>
            <a:endParaRPr sz="1500" b="1" dirty="0">
              <a:solidFill>
                <a:srgbClr val="2E3175"/>
              </a:solidFill>
            </a:endParaRPr>
          </a:p>
        </p:txBody>
      </p:sp>
      <p:pic>
        <p:nvPicPr>
          <p:cNvPr id="9" name="Picture 8">
            <a:extLst>
              <a:ext uri="{FF2B5EF4-FFF2-40B4-BE49-F238E27FC236}">
                <a16:creationId xmlns:a16="http://schemas.microsoft.com/office/drawing/2014/main" id="{6F2767A6-3EFE-154B-BABC-B2D4477DE374}"/>
              </a:ext>
            </a:extLst>
          </p:cNvPr>
          <p:cNvPicPr>
            <a:picLocks noChangeAspect="1"/>
          </p:cNvPicPr>
          <p:nvPr/>
        </p:nvPicPr>
        <p:blipFill>
          <a:blip r:embed="rId3"/>
          <a:stretch>
            <a:fillRect/>
          </a:stretch>
        </p:blipFill>
        <p:spPr>
          <a:xfrm>
            <a:off x="5314950" y="918347"/>
            <a:ext cx="3536373" cy="3536373"/>
          </a:xfrm>
          <a:prstGeom prst="rect">
            <a:avLst/>
          </a:prstGeom>
        </p:spPr>
      </p:pic>
      <p:sp>
        <p:nvSpPr>
          <p:cNvPr id="4" name="TextBox 3">
            <a:extLst>
              <a:ext uri="{FF2B5EF4-FFF2-40B4-BE49-F238E27FC236}">
                <a16:creationId xmlns:a16="http://schemas.microsoft.com/office/drawing/2014/main" id="{E5FDB38C-8173-C44C-9446-52E7F923A8C3}"/>
              </a:ext>
            </a:extLst>
          </p:cNvPr>
          <p:cNvSpPr txBox="1"/>
          <p:nvPr/>
        </p:nvSpPr>
        <p:spPr>
          <a:xfrm>
            <a:off x="622300" y="4744666"/>
            <a:ext cx="8191500" cy="461665"/>
          </a:xfrm>
          <a:prstGeom prst="rect">
            <a:avLst/>
          </a:prstGeom>
          <a:noFill/>
        </p:spPr>
        <p:txBody>
          <a:bodyPr wrap="square" rtlCol="0">
            <a:spAutoFit/>
          </a:bodyPr>
          <a:lstStyle/>
          <a:p>
            <a:r>
              <a:rPr lang="en-GB" sz="1200" dirty="0">
                <a:solidFill>
                  <a:srgbClr val="2E3175"/>
                </a:solidFill>
              </a:rPr>
              <a:t>Remember if you have </a:t>
            </a:r>
            <a:r>
              <a:rPr lang="en-GB" sz="1200" dirty="0" err="1">
                <a:solidFill>
                  <a:srgbClr val="2E3175"/>
                </a:solidFill>
              </a:rPr>
              <a:t>instagram</a:t>
            </a:r>
            <a:r>
              <a:rPr lang="en-GB" sz="1200" dirty="0">
                <a:solidFill>
                  <a:srgbClr val="2E3175"/>
                </a:solidFill>
              </a:rPr>
              <a:t> follow Get Career Confident </a:t>
            </a:r>
            <a:r>
              <a:rPr lang="en-GB" sz="1200" b="1" dirty="0">
                <a:solidFill>
                  <a:srgbClr val="2E3175"/>
                </a:solidFill>
              </a:rPr>
              <a:t>@</a:t>
            </a:r>
            <a:r>
              <a:rPr lang="en-GB" sz="1200" b="1" dirty="0" err="1">
                <a:solidFill>
                  <a:srgbClr val="2E3175"/>
                </a:solidFill>
              </a:rPr>
              <a:t>GetCConfident</a:t>
            </a:r>
            <a:r>
              <a:rPr lang="en-GB" sz="1200" b="1" dirty="0">
                <a:solidFill>
                  <a:srgbClr val="2E3175"/>
                </a:solidFill>
              </a:rPr>
              <a:t> </a:t>
            </a:r>
            <a:r>
              <a:rPr lang="en-GB" sz="1200" dirty="0">
                <a:solidFill>
                  <a:srgbClr val="2E3175"/>
                </a:solidFill>
              </a:rPr>
              <a:t>to keep aware of all things careers. </a:t>
            </a:r>
          </a:p>
          <a:p>
            <a:endParaRPr lang="en-US" sz="1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dirty="0"/>
              <a:t>Who Knows…..?</a:t>
            </a:r>
            <a:endParaRPr dirty="0"/>
          </a:p>
        </p:txBody>
      </p:sp>
      <p:sp>
        <p:nvSpPr>
          <p:cNvPr id="83" name="Google Shape;83;p16"/>
          <p:cNvSpPr txBox="1">
            <a:spLocks noGrp="1"/>
          </p:cNvSpPr>
          <p:nvPr>
            <p:ph type="body" idx="1"/>
          </p:nvPr>
        </p:nvSpPr>
        <p:spPr>
          <a:xfrm>
            <a:off x="628650" y="1369225"/>
            <a:ext cx="3016250" cy="3263400"/>
          </a:xfrm>
          <a:prstGeom prst="rect">
            <a:avLst/>
          </a:prstGeom>
        </p:spPr>
        <p:txBody>
          <a:bodyPr spcFirstLastPara="1" wrap="square" lIns="68575" tIns="34275" rIns="68575" bIns="34275" anchor="t" anchorCtr="0">
            <a:normAutofit/>
          </a:bodyPr>
          <a:lstStyle/>
          <a:p>
            <a:pPr marL="334800">
              <a:lnSpc>
                <a:spcPct val="120000"/>
              </a:lnSpc>
              <a:spcBef>
                <a:spcPts val="1400"/>
              </a:spcBef>
            </a:pPr>
            <a:r>
              <a:rPr lang="en-GB" sz="2400" dirty="0"/>
              <a:t>Who has heard of green jobs?</a:t>
            </a:r>
            <a:endParaRPr sz="2400" dirty="0"/>
          </a:p>
          <a:p>
            <a:pPr marL="334800">
              <a:lnSpc>
                <a:spcPct val="120000"/>
              </a:lnSpc>
              <a:spcBef>
                <a:spcPts val="1400"/>
              </a:spcBef>
            </a:pPr>
            <a:r>
              <a:rPr lang="en-GB" sz="2400" dirty="0"/>
              <a:t>Can anyone give an example of a green job?</a:t>
            </a:r>
            <a:endParaRPr sz="2400" dirty="0">
              <a:solidFill>
                <a:schemeClr val="dk1"/>
              </a:solidFill>
            </a:endParaRPr>
          </a:p>
        </p:txBody>
      </p:sp>
      <p:pic>
        <p:nvPicPr>
          <p:cNvPr id="84" name="Google Shape;84;p16"/>
          <p:cNvPicPr preferRelativeResize="0"/>
          <p:nvPr/>
        </p:nvPicPr>
        <p:blipFill>
          <a:blip r:embed="rId3">
            <a:alphaModFix/>
          </a:blip>
          <a:stretch>
            <a:fillRect/>
          </a:stretch>
        </p:blipFill>
        <p:spPr>
          <a:xfrm>
            <a:off x="4075665" y="1520139"/>
            <a:ext cx="4762609" cy="3172512"/>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7"/>
          <p:cNvSpPr txBox="1">
            <a:spLocks noGrp="1"/>
          </p:cNvSpPr>
          <p:nvPr>
            <p:ph type="title"/>
          </p:nvPr>
        </p:nvSpPr>
        <p:spPr/>
        <p:txBody>
          <a:bodyPr/>
          <a:lstStyle/>
          <a:p>
            <a:pPr lvl="0"/>
            <a:r>
              <a:rPr lang="en-GB" dirty="0"/>
              <a:t>Aim</a:t>
            </a:r>
          </a:p>
        </p:txBody>
      </p:sp>
      <p:sp>
        <p:nvSpPr>
          <p:cNvPr id="90" name="Google Shape;90;p17"/>
          <p:cNvSpPr txBox="1">
            <a:spLocks noGrp="1"/>
          </p:cNvSpPr>
          <p:nvPr>
            <p:ph type="body" idx="1"/>
          </p:nvPr>
        </p:nvSpPr>
        <p:spPr>
          <a:xfrm>
            <a:off x="628650" y="1369219"/>
            <a:ext cx="4140200" cy="3263400"/>
          </a:xfrm>
        </p:spPr>
        <p:txBody>
          <a:bodyPr lIns="68400">
            <a:normAutofit/>
          </a:bodyPr>
          <a:lstStyle/>
          <a:p>
            <a:pPr marL="0" indent="0">
              <a:buNone/>
            </a:pPr>
            <a:r>
              <a:rPr lang="en-GB" sz="1600" b="1" dirty="0">
                <a:solidFill>
                  <a:srgbClr val="2E3175"/>
                </a:solidFill>
              </a:rPr>
              <a:t>By the end of the workshop you will:</a:t>
            </a:r>
          </a:p>
          <a:p>
            <a:pPr marL="241200"/>
            <a:endParaRPr lang="en-GB" sz="1600" dirty="0"/>
          </a:p>
          <a:p>
            <a:pPr marL="241200" indent="-241200"/>
            <a:r>
              <a:rPr lang="en-GB" sz="1600" dirty="0"/>
              <a:t>Be able to describe what a green job is</a:t>
            </a:r>
          </a:p>
          <a:p>
            <a:pPr marL="241200" indent="-241200"/>
            <a:r>
              <a:rPr lang="en-GB" sz="1600" dirty="0"/>
              <a:t>Be aware of the importance of green jobs</a:t>
            </a:r>
          </a:p>
          <a:p>
            <a:pPr marL="241200" indent="-241200"/>
            <a:r>
              <a:rPr lang="en-GB" sz="1600" dirty="0"/>
              <a:t>Identify what makes a company sustainable</a:t>
            </a:r>
          </a:p>
          <a:p>
            <a:pPr marL="241200" indent="-241200"/>
            <a:r>
              <a:rPr lang="en-GB" sz="1600" dirty="0"/>
              <a:t>Explore the types of green jobs available</a:t>
            </a:r>
          </a:p>
          <a:p>
            <a:pPr marL="241200" indent="-241200"/>
            <a:r>
              <a:rPr lang="en-GB" sz="1600" dirty="0"/>
              <a:t>Identify pathways to accessing green careers</a:t>
            </a:r>
          </a:p>
        </p:txBody>
      </p:sp>
      <p:pic>
        <p:nvPicPr>
          <p:cNvPr id="9" name="Picture 8">
            <a:extLst>
              <a:ext uri="{FF2B5EF4-FFF2-40B4-BE49-F238E27FC236}">
                <a16:creationId xmlns:a16="http://schemas.microsoft.com/office/drawing/2014/main" id="{F38F4EB0-7DC0-E945-ABF6-1645F1B0E922}"/>
              </a:ext>
            </a:extLst>
          </p:cNvPr>
          <p:cNvPicPr>
            <a:picLocks noChangeAspect="1"/>
          </p:cNvPicPr>
          <p:nvPr/>
        </p:nvPicPr>
        <p:blipFill>
          <a:blip r:embed="rId3"/>
          <a:stretch>
            <a:fillRect/>
          </a:stretch>
        </p:blipFill>
        <p:spPr>
          <a:xfrm>
            <a:off x="4572000" y="1686719"/>
            <a:ext cx="4733792" cy="31561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8"/>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a:t>What is a Green Job…..?</a:t>
            </a:r>
            <a:endParaRPr/>
          </a:p>
        </p:txBody>
      </p:sp>
      <p:sp>
        <p:nvSpPr>
          <p:cNvPr id="98" name="Google Shape;98;p18"/>
          <p:cNvSpPr txBox="1">
            <a:spLocks noGrp="1"/>
          </p:cNvSpPr>
          <p:nvPr>
            <p:ph type="body" idx="1"/>
          </p:nvPr>
        </p:nvSpPr>
        <p:spPr>
          <a:xfrm>
            <a:off x="628650" y="1250275"/>
            <a:ext cx="7886700" cy="540425"/>
          </a:xfrm>
          <a:prstGeom prst="rect">
            <a:avLst/>
          </a:prstGeom>
        </p:spPr>
        <p:txBody>
          <a:bodyPr spcFirstLastPara="1" wrap="square" lIns="68575" tIns="34275" rIns="68575" bIns="34275" anchor="t" anchorCtr="0">
            <a:normAutofit/>
          </a:bodyPr>
          <a:lstStyle/>
          <a:p>
            <a:pPr marL="0" lvl="0" indent="0" algn="ctr" rtl="0">
              <a:lnSpc>
                <a:spcPct val="106000"/>
              </a:lnSpc>
              <a:spcBef>
                <a:spcPts val="0"/>
              </a:spcBef>
              <a:spcAft>
                <a:spcPts val="0"/>
              </a:spcAft>
              <a:buClr>
                <a:schemeClr val="dk1"/>
              </a:buClr>
              <a:buSzPts val="1100"/>
              <a:buFont typeface="Arial"/>
              <a:buNone/>
            </a:pPr>
            <a:r>
              <a:rPr lang="en-GB" sz="2000" dirty="0">
                <a:solidFill>
                  <a:schemeClr val="dk1"/>
                </a:solidFill>
              </a:rPr>
              <a:t>First watch </a:t>
            </a:r>
            <a:r>
              <a:rPr lang="en-GB" sz="2000" u="sng" dirty="0">
                <a:solidFill>
                  <a:srgbClr val="2E3175"/>
                </a:solidFill>
                <a:hlinkClick r:id="rId3">
                  <a:extLst>
                    <a:ext uri="{A12FA001-AC4F-418D-AE19-62706E023703}">
                      <ahyp:hlinkClr xmlns:ahyp="http://schemas.microsoft.com/office/drawing/2018/hyperlinkcolor" val="tx"/>
                    </a:ext>
                  </a:extLst>
                </a:hlinkClick>
              </a:rPr>
              <a:t>this video</a:t>
            </a:r>
            <a:r>
              <a:rPr lang="en-GB" sz="2000" dirty="0">
                <a:solidFill>
                  <a:schemeClr val="dk1"/>
                </a:solidFill>
              </a:rPr>
              <a:t>!</a:t>
            </a:r>
            <a:endParaRPr sz="2000" dirty="0">
              <a:solidFill>
                <a:schemeClr val="dk1"/>
              </a:solidFill>
            </a:endParaRPr>
          </a:p>
        </p:txBody>
      </p:sp>
      <p:pic>
        <p:nvPicPr>
          <p:cNvPr id="99" name="Google Shape;99;p18"/>
          <p:cNvPicPr preferRelativeResize="0"/>
          <p:nvPr/>
        </p:nvPicPr>
        <p:blipFill>
          <a:blip r:embed="rId4">
            <a:alphaModFix/>
          </a:blip>
          <a:stretch>
            <a:fillRect/>
          </a:stretch>
        </p:blipFill>
        <p:spPr>
          <a:xfrm>
            <a:off x="1695900" y="1710401"/>
            <a:ext cx="5752200" cy="2886094"/>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a:t>Did you know?</a:t>
            </a:r>
            <a:endParaRPr/>
          </a:p>
        </p:txBody>
      </p:sp>
      <p:sp>
        <p:nvSpPr>
          <p:cNvPr id="106" name="Google Shape;106;p19"/>
          <p:cNvSpPr txBox="1"/>
          <p:nvPr/>
        </p:nvSpPr>
        <p:spPr>
          <a:xfrm>
            <a:off x="6139075" y="2257056"/>
            <a:ext cx="2887500" cy="141574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t>The UK government’s plans are aiming to support 480,000 green jobs by 2030! </a:t>
            </a:r>
            <a:endParaRPr sz="1600" dirty="0"/>
          </a:p>
          <a:p>
            <a:pPr marL="0" lvl="0" indent="0" algn="l" rtl="0">
              <a:spcBef>
                <a:spcPts val="0"/>
              </a:spcBef>
              <a:spcAft>
                <a:spcPts val="0"/>
              </a:spcAft>
              <a:buNone/>
            </a:pPr>
            <a:endParaRPr sz="1600" dirty="0"/>
          </a:p>
          <a:p>
            <a:pPr marL="0" lvl="0" indent="0" algn="l" rtl="0">
              <a:spcBef>
                <a:spcPts val="0"/>
              </a:spcBef>
              <a:spcAft>
                <a:spcPts val="0"/>
              </a:spcAft>
              <a:buNone/>
            </a:pPr>
            <a:r>
              <a:rPr lang="en-GB" sz="1600" dirty="0"/>
              <a:t>Could you do one of them?</a:t>
            </a:r>
            <a:endParaRPr sz="1600" dirty="0"/>
          </a:p>
        </p:txBody>
      </p:sp>
      <p:pic>
        <p:nvPicPr>
          <p:cNvPr id="3" name="Picture 2">
            <a:extLst>
              <a:ext uri="{FF2B5EF4-FFF2-40B4-BE49-F238E27FC236}">
                <a16:creationId xmlns:a16="http://schemas.microsoft.com/office/drawing/2014/main" id="{12530D60-3B39-DA4B-9890-2200ACD04C7B}"/>
              </a:ext>
            </a:extLst>
          </p:cNvPr>
          <p:cNvPicPr>
            <a:picLocks noChangeAspect="1"/>
          </p:cNvPicPr>
          <p:nvPr/>
        </p:nvPicPr>
        <p:blipFill>
          <a:blip r:embed="rId3"/>
          <a:stretch>
            <a:fillRect/>
          </a:stretch>
        </p:blipFill>
        <p:spPr>
          <a:xfrm>
            <a:off x="349250" y="1065754"/>
            <a:ext cx="5368209" cy="37983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prstGeom prst="rect">
            <a:avLst/>
          </a:prstGeom>
        </p:spPr>
        <p:txBody>
          <a:bodyPr spcFirstLastPara="1" wrap="square" lIns="68575" tIns="34275" rIns="68575" bIns="34275" anchor="b" anchorCtr="0">
            <a:normAutofit/>
          </a:bodyPr>
          <a:lstStyle/>
          <a:p>
            <a:pPr lvl="0"/>
            <a:r>
              <a:rPr lang="en-GB" dirty="0"/>
              <a:t>Is this a Green Job?</a:t>
            </a:r>
            <a:endParaRPr dirty="0"/>
          </a:p>
        </p:txBody>
      </p:sp>
      <p:sp>
        <p:nvSpPr>
          <p:cNvPr id="112" name="Google Shape;112;p20"/>
          <p:cNvSpPr txBox="1">
            <a:spLocks noGrp="1"/>
          </p:cNvSpPr>
          <p:nvPr>
            <p:ph type="body" idx="1"/>
          </p:nvPr>
        </p:nvSpPr>
        <p:spPr>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endParaRPr sz="2700"/>
          </a:p>
          <a:p>
            <a:pPr marL="0" lvl="0" indent="0" algn="ctr" rtl="0">
              <a:spcBef>
                <a:spcPts val="1200"/>
              </a:spcBef>
              <a:spcAft>
                <a:spcPts val="1200"/>
              </a:spcAft>
              <a:buNone/>
            </a:pPr>
            <a:endParaRPr sz="3400" b="1">
              <a:solidFill>
                <a:srgbClr val="36A9E1"/>
              </a:solidFill>
            </a:endParaRPr>
          </a:p>
        </p:txBody>
      </p:sp>
      <p:pic>
        <p:nvPicPr>
          <p:cNvPr id="113" name="Google Shape;113;p20"/>
          <p:cNvPicPr preferRelativeResize="0"/>
          <p:nvPr/>
        </p:nvPicPr>
        <p:blipFill>
          <a:blip r:embed="rId3">
            <a:alphaModFix/>
          </a:blip>
          <a:stretch>
            <a:fillRect/>
          </a:stretch>
        </p:blipFill>
        <p:spPr>
          <a:xfrm>
            <a:off x="1032775" y="992475"/>
            <a:ext cx="7205001" cy="415102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lvl="0"/>
            <a:r>
              <a:rPr lang="en-GB" dirty="0"/>
              <a:t>These are all Green Jobs!</a:t>
            </a:r>
            <a:endParaRPr dirty="0"/>
          </a:p>
        </p:txBody>
      </p:sp>
      <p:sp>
        <p:nvSpPr>
          <p:cNvPr id="2" name="TextBox 1">
            <a:extLst>
              <a:ext uri="{FF2B5EF4-FFF2-40B4-BE49-F238E27FC236}">
                <a16:creationId xmlns:a16="http://schemas.microsoft.com/office/drawing/2014/main" id="{A93995D2-C639-4243-8FB3-81A6BE8E92E3}"/>
              </a:ext>
            </a:extLst>
          </p:cNvPr>
          <p:cNvSpPr txBox="1"/>
          <p:nvPr/>
        </p:nvSpPr>
        <p:spPr>
          <a:xfrm>
            <a:off x="1569088" y="1324008"/>
            <a:ext cx="2726687" cy="1461939"/>
          </a:xfrm>
          <a:prstGeom prst="rect">
            <a:avLst/>
          </a:prstGeom>
          <a:noFill/>
        </p:spPr>
        <p:txBody>
          <a:bodyPr wrap="square" rtlCol="0">
            <a:spAutoFit/>
          </a:bodyPr>
          <a:lstStyle/>
          <a:p>
            <a:r>
              <a:rPr lang="en-US" sz="1200" b="1" dirty="0">
                <a:solidFill>
                  <a:srgbClr val="2E3175"/>
                </a:solidFill>
              </a:rPr>
              <a:t>Environmental Scientist</a:t>
            </a:r>
          </a:p>
          <a:p>
            <a:r>
              <a:rPr lang="en-US" sz="1100" dirty="0"/>
              <a:t>A predicted 8% increase in the need for scientists to work on predicting climate change effects on all areas of the globe between 2020 and 2029 means that this area of STEM-based career application will mean great jobs and great opportunities.</a:t>
            </a:r>
          </a:p>
        </p:txBody>
      </p:sp>
      <p:sp>
        <p:nvSpPr>
          <p:cNvPr id="3" name="TextBox 2">
            <a:extLst>
              <a:ext uri="{FF2B5EF4-FFF2-40B4-BE49-F238E27FC236}">
                <a16:creationId xmlns:a16="http://schemas.microsoft.com/office/drawing/2014/main" id="{F88D34AD-2131-B54A-9B85-4B8F8CFB34CE}"/>
              </a:ext>
            </a:extLst>
          </p:cNvPr>
          <p:cNvSpPr txBox="1"/>
          <p:nvPr/>
        </p:nvSpPr>
        <p:spPr>
          <a:xfrm>
            <a:off x="5672015" y="2555658"/>
            <a:ext cx="3039133" cy="1123384"/>
          </a:xfrm>
          <a:prstGeom prst="rect">
            <a:avLst/>
          </a:prstGeom>
          <a:noFill/>
        </p:spPr>
        <p:txBody>
          <a:bodyPr wrap="square" rtlCol="0">
            <a:spAutoFit/>
          </a:bodyPr>
          <a:lstStyle/>
          <a:p>
            <a:r>
              <a:rPr lang="en-US" sz="1200" b="1" dirty="0">
                <a:solidFill>
                  <a:srgbClr val="2E3175"/>
                </a:solidFill>
              </a:rPr>
              <a:t>Sustainability Consultant</a:t>
            </a:r>
          </a:p>
          <a:p>
            <a:r>
              <a:rPr lang="en-US" sz="1100" dirty="0"/>
              <a:t>Engineers and experts hired to provide audit</a:t>
            </a:r>
          </a:p>
          <a:p>
            <a:r>
              <a:rPr lang="en-US" sz="1100" dirty="0"/>
              <a:t>expertise and assessments to help make</a:t>
            </a:r>
          </a:p>
          <a:p>
            <a:r>
              <a:rPr lang="en-US" sz="1100" dirty="0" err="1"/>
              <a:t>organisations</a:t>
            </a:r>
            <a:r>
              <a:rPr lang="en-US" sz="1100" dirty="0"/>
              <a:t> and companies more environmentally efficient and reduce their carbon footprint.</a:t>
            </a:r>
          </a:p>
        </p:txBody>
      </p:sp>
      <p:sp>
        <p:nvSpPr>
          <p:cNvPr id="4" name="TextBox 3">
            <a:extLst>
              <a:ext uri="{FF2B5EF4-FFF2-40B4-BE49-F238E27FC236}">
                <a16:creationId xmlns:a16="http://schemas.microsoft.com/office/drawing/2014/main" id="{F44053F3-BD95-424D-8FAF-D38DFB2B3CE3}"/>
              </a:ext>
            </a:extLst>
          </p:cNvPr>
          <p:cNvSpPr txBox="1"/>
          <p:nvPr/>
        </p:nvSpPr>
        <p:spPr>
          <a:xfrm>
            <a:off x="5672015" y="1324008"/>
            <a:ext cx="2801064" cy="954107"/>
          </a:xfrm>
          <a:prstGeom prst="rect">
            <a:avLst/>
          </a:prstGeom>
          <a:noFill/>
        </p:spPr>
        <p:txBody>
          <a:bodyPr wrap="square" rtlCol="0">
            <a:spAutoFit/>
          </a:bodyPr>
          <a:lstStyle/>
          <a:p>
            <a:r>
              <a:rPr lang="en-US" sz="1200" b="1" dirty="0">
                <a:solidFill>
                  <a:srgbClr val="2E3175"/>
                </a:solidFill>
              </a:rPr>
              <a:t>Wave Power Engineer</a:t>
            </a:r>
          </a:p>
          <a:p>
            <a:r>
              <a:rPr lang="en-US" sz="1100" dirty="0"/>
              <a:t>Harnessing the power of sea movement to create energy. As an island, the UK has plenty of places where this could be applied.</a:t>
            </a:r>
          </a:p>
        </p:txBody>
      </p:sp>
      <p:sp>
        <p:nvSpPr>
          <p:cNvPr id="7" name="TextBox 6">
            <a:extLst>
              <a:ext uri="{FF2B5EF4-FFF2-40B4-BE49-F238E27FC236}">
                <a16:creationId xmlns:a16="http://schemas.microsoft.com/office/drawing/2014/main" id="{A57681FB-5844-0746-911C-9D33900DCE78}"/>
              </a:ext>
            </a:extLst>
          </p:cNvPr>
          <p:cNvSpPr txBox="1"/>
          <p:nvPr/>
        </p:nvSpPr>
        <p:spPr>
          <a:xfrm>
            <a:off x="1569088" y="2974024"/>
            <a:ext cx="2916342" cy="1631216"/>
          </a:xfrm>
          <a:prstGeom prst="rect">
            <a:avLst/>
          </a:prstGeom>
          <a:noFill/>
        </p:spPr>
        <p:txBody>
          <a:bodyPr wrap="square" rtlCol="0">
            <a:spAutoFit/>
          </a:bodyPr>
          <a:lstStyle/>
          <a:p>
            <a:r>
              <a:rPr lang="en-US" sz="1200" b="1" dirty="0">
                <a:solidFill>
                  <a:srgbClr val="2E3175"/>
                </a:solidFill>
              </a:rPr>
              <a:t>Green Home Architect / Builder</a:t>
            </a:r>
          </a:p>
          <a:p>
            <a:r>
              <a:rPr lang="en-US" sz="1100" dirty="0"/>
              <a:t>There will be an increasing need to make new and existing homes more environmentally-friendly, reduce the energy consumption and use less-impactful materials. Experts in the industry will increasingly need skills at the design, development, adaptation and  construction phases of building to make this happen.</a:t>
            </a:r>
          </a:p>
        </p:txBody>
      </p:sp>
      <p:sp>
        <p:nvSpPr>
          <p:cNvPr id="8" name="TextBox 7">
            <a:extLst>
              <a:ext uri="{FF2B5EF4-FFF2-40B4-BE49-F238E27FC236}">
                <a16:creationId xmlns:a16="http://schemas.microsoft.com/office/drawing/2014/main" id="{160E137A-A374-604C-AFA4-84C7840793FE}"/>
              </a:ext>
            </a:extLst>
          </p:cNvPr>
          <p:cNvSpPr txBox="1"/>
          <p:nvPr/>
        </p:nvSpPr>
        <p:spPr>
          <a:xfrm>
            <a:off x="5672015" y="3847465"/>
            <a:ext cx="2848857" cy="784830"/>
          </a:xfrm>
          <a:prstGeom prst="rect">
            <a:avLst/>
          </a:prstGeom>
          <a:noFill/>
        </p:spPr>
        <p:txBody>
          <a:bodyPr wrap="none" rtlCol="0">
            <a:spAutoFit/>
          </a:bodyPr>
          <a:lstStyle/>
          <a:p>
            <a:r>
              <a:rPr lang="en-US" sz="1200" b="1" dirty="0">
                <a:solidFill>
                  <a:srgbClr val="2E3175"/>
                </a:solidFill>
              </a:rPr>
              <a:t>Urban Agriculture</a:t>
            </a:r>
          </a:p>
          <a:p>
            <a:r>
              <a:rPr lang="en-US" sz="1100" dirty="0"/>
              <a:t>Using technology to harness the power of</a:t>
            </a:r>
          </a:p>
          <a:p>
            <a:r>
              <a:rPr lang="en-US" sz="1100" dirty="0"/>
              <a:t>vertical farming and growing crops in small</a:t>
            </a:r>
          </a:p>
          <a:p>
            <a:r>
              <a:rPr lang="en-US" sz="1100" dirty="0"/>
              <a:t>patches of urban land.</a:t>
            </a:r>
          </a:p>
        </p:txBody>
      </p:sp>
      <p:sp>
        <p:nvSpPr>
          <p:cNvPr id="5" name="Oval 4">
            <a:extLst>
              <a:ext uri="{FF2B5EF4-FFF2-40B4-BE49-F238E27FC236}">
                <a16:creationId xmlns:a16="http://schemas.microsoft.com/office/drawing/2014/main" id="{916B3606-14E2-E141-BE77-58B21B09675A}"/>
              </a:ext>
            </a:extLst>
          </p:cNvPr>
          <p:cNvSpPr/>
          <p:nvPr/>
        </p:nvSpPr>
        <p:spPr>
          <a:xfrm>
            <a:off x="542080" y="1360044"/>
            <a:ext cx="973917" cy="973917"/>
          </a:xfrm>
          <a:prstGeom prst="ellipse">
            <a:avLst/>
          </a:prstGeom>
          <a:solidFill>
            <a:srgbClr val="AEC9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18DCE34-3D53-EB49-AD79-9874754A9CB8}"/>
              </a:ext>
            </a:extLst>
          </p:cNvPr>
          <p:cNvSpPr/>
          <p:nvPr/>
        </p:nvSpPr>
        <p:spPr>
          <a:xfrm>
            <a:off x="542079" y="2974024"/>
            <a:ext cx="973917" cy="973917"/>
          </a:xfrm>
          <a:prstGeom prst="ellipse">
            <a:avLst/>
          </a:prstGeom>
          <a:solidFill>
            <a:srgbClr val="AEC9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BE2E672-C2FB-AA42-974B-805DD8628942}"/>
              </a:ext>
            </a:extLst>
          </p:cNvPr>
          <p:cNvSpPr/>
          <p:nvPr/>
        </p:nvSpPr>
        <p:spPr>
          <a:xfrm>
            <a:off x="4654953" y="1360044"/>
            <a:ext cx="973917" cy="973917"/>
          </a:xfrm>
          <a:prstGeom prst="ellipse">
            <a:avLst/>
          </a:prstGeom>
          <a:solidFill>
            <a:srgbClr val="AEC9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E81A133-BEF0-654C-AE48-FA25318D45E0}"/>
              </a:ext>
            </a:extLst>
          </p:cNvPr>
          <p:cNvSpPr/>
          <p:nvPr/>
        </p:nvSpPr>
        <p:spPr>
          <a:xfrm>
            <a:off x="4654952" y="2566480"/>
            <a:ext cx="973917" cy="973917"/>
          </a:xfrm>
          <a:prstGeom prst="ellipse">
            <a:avLst/>
          </a:prstGeom>
          <a:solidFill>
            <a:srgbClr val="AEC9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1CB6401-9985-934F-B0EF-427B0BDB77CE}"/>
              </a:ext>
            </a:extLst>
          </p:cNvPr>
          <p:cNvSpPr/>
          <p:nvPr/>
        </p:nvSpPr>
        <p:spPr>
          <a:xfrm>
            <a:off x="4654951" y="3731602"/>
            <a:ext cx="973917" cy="973917"/>
          </a:xfrm>
          <a:prstGeom prst="ellipse">
            <a:avLst/>
          </a:prstGeom>
          <a:solidFill>
            <a:srgbClr val="AEC9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48E0E82-AAA3-B24D-B031-B4F91ED633C0}"/>
              </a:ext>
            </a:extLst>
          </p:cNvPr>
          <p:cNvPicPr>
            <a:picLocks noChangeAspect="1"/>
          </p:cNvPicPr>
          <p:nvPr/>
        </p:nvPicPr>
        <p:blipFill>
          <a:blip r:embed="rId3"/>
          <a:stretch>
            <a:fillRect/>
          </a:stretch>
        </p:blipFill>
        <p:spPr>
          <a:xfrm>
            <a:off x="4887368" y="2653186"/>
            <a:ext cx="508716" cy="807796"/>
          </a:xfrm>
          <a:prstGeom prst="rect">
            <a:avLst/>
          </a:prstGeom>
        </p:spPr>
      </p:pic>
      <p:pic>
        <p:nvPicPr>
          <p:cNvPr id="13" name="Picture 12">
            <a:extLst>
              <a:ext uri="{FF2B5EF4-FFF2-40B4-BE49-F238E27FC236}">
                <a16:creationId xmlns:a16="http://schemas.microsoft.com/office/drawing/2014/main" id="{B67D3403-6AA7-074F-9C3F-B83E7DDC4469}"/>
              </a:ext>
            </a:extLst>
          </p:cNvPr>
          <p:cNvPicPr>
            <a:picLocks noChangeAspect="1"/>
          </p:cNvPicPr>
          <p:nvPr/>
        </p:nvPicPr>
        <p:blipFill>
          <a:blip r:embed="rId4"/>
          <a:stretch>
            <a:fillRect/>
          </a:stretch>
        </p:blipFill>
        <p:spPr>
          <a:xfrm>
            <a:off x="734259" y="3129558"/>
            <a:ext cx="602044" cy="602044"/>
          </a:xfrm>
          <a:prstGeom prst="rect">
            <a:avLst/>
          </a:prstGeom>
        </p:spPr>
      </p:pic>
      <p:pic>
        <p:nvPicPr>
          <p:cNvPr id="14" name="Picture 13">
            <a:extLst>
              <a:ext uri="{FF2B5EF4-FFF2-40B4-BE49-F238E27FC236}">
                <a16:creationId xmlns:a16="http://schemas.microsoft.com/office/drawing/2014/main" id="{1E36BC8B-4932-E046-8879-FC401DEA9C6F}"/>
              </a:ext>
            </a:extLst>
          </p:cNvPr>
          <p:cNvPicPr>
            <a:picLocks noChangeAspect="1"/>
          </p:cNvPicPr>
          <p:nvPr/>
        </p:nvPicPr>
        <p:blipFill>
          <a:blip r:embed="rId5"/>
          <a:stretch>
            <a:fillRect/>
          </a:stretch>
        </p:blipFill>
        <p:spPr>
          <a:xfrm>
            <a:off x="4775706" y="3852876"/>
            <a:ext cx="732196" cy="732196"/>
          </a:xfrm>
          <a:prstGeom prst="rect">
            <a:avLst/>
          </a:prstGeom>
        </p:spPr>
      </p:pic>
      <p:pic>
        <p:nvPicPr>
          <p:cNvPr id="15" name="Picture 14">
            <a:extLst>
              <a:ext uri="{FF2B5EF4-FFF2-40B4-BE49-F238E27FC236}">
                <a16:creationId xmlns:a16="http://schemas.microsoft.com/office/drawing/2014/main" id="{8FAC2BB5-C400-F644-AF1F-F2547EFC8580}"/>
              </a:ext>
            </a:extLst>
          </p:cNvPr>
          <p:cNvPicPr>
            <a:picLocks noChangeAspect="1"/>
          </p:cNvPicPr>
          <p:nvPr/>
        </p:nvPicPr>
        <p:blipFill>
          <a:blip r:embed="rId6"/>
          <a:stretch>
            <a:fillRect/>
          </a:stretch>
        </p:blipFill>
        <p:spPr>
          <a:xfrm>
            <a:off x="707204" y="1498753"/>
            <a:ext cx="740211" cy="741489"/>
          </a:xfrm>
          <a:prstGeom prst="rect">
            <a:avLst/>
          </a:prstGeom>
        </p:spPr>
      </p:pic>
      <p:pic>
        <p:nvPicPr>
          <p:cNvPr id="16" name="Picture 15">
            <a:extLst>
              <a:ext uri="{FF2B5EF4-FFF2-40B4-BE49-F238E27FC236}">
                <a16:creationId xmlns:a16="http://schemas.microsoft.com/office/drawing/2014/main" id="{EFB06241-2BDA-EF49-93CC-0BC4AA66AA13}"/>
              </a:ext>
            </a:extLst>
          </p:cNvPr>
          <p:cNvPicPr>
            <a:picLocks noChangeAspect="1"/>
          </p:cNvPicPr>
          <p:nvPr/>
        </p:nvPicPr>
        <p:blipFill>
          <a:blip r:embed="rId7"/>
          <a:stretch>
            <a:fillRect/>
          </a:stretch>
        </p:blipFill>
        <p:spPr>
          <a:xfrm>
            <a:off x="4781117" y="1547092"/>
            <a:ext cx="673794" cy="600580"/>
          </a:xfrm>
          <a:prstGeom prst="rect">
            <a:avLst/>
          </a:prstGeom>
        </p:spPr>
      </p:pic>
    </p:spTree>
    <p:extLst>
      <p:ext uri="{BB962C8B-B14F-4D97-AF65-F5344CB8AC3E}">
        <p14:creationId xmlns:p14="http://schemas.microsoft.com/office/powerpoint/2010/main" val="1312612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5" name="Rounded Rectangle 14">
            <a:extLst>
              <a:ext uri="{FF2B5EF4-FFF2-40B4-BE49-F238E27FC236}">
                <a16:creationId xmlns:a16="http://schemas.microsoft.com/office/drawing/2014/main" id="{55A32226-D091-A04A-8722-6932F8B838CA}"/>
              </a:ext>
            </a:extLst>
          </p:cNvPr>
          <p:cNvSpPr/>
          <p:nvPr/>
        </p:nvSpPr>
        <p:spPr>
          <a:xfrm>
            <a:off x="628650" y="1568448"/>
            <a:ext cx="3769571" cy="3137291"/>
          </a:xfrm>
          <a:prstGeom prst="roundRect">
            <a:avLst>
              <a:gd name="adj" fmla="val 2722"/>
            </a:avLst>
          </a:prstGeom>
          <a:solidFill>
            <a:srgbClr val="4EA8E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01BECB76-D0CB-EC4C-BEF8-570AE49EB18D}"/>
              </a:ext>
            </a:extLst>
          </p:cNvPr>
          <p:cNvSpPr/>
          <p:nvPr/>
        </p:nvSpPr>
        <p:spPr>
          <a:xfrm>
            <a:off x="4745779" y="1568449"/>
            <a:ext cx="3769571" cy="3137291"/>
          </a:xfrm>
          <a:prstGeom prst="roundRect">
            <a:avLst>
              <a:gd name="adj" fmla="val 2722"/>
            </a:avLst>
          </a:prstGeom>
          <a:solidFill>
            <a:srgbClr val="4EA8E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Google Shape;129;p22"/>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US" dirty="0"/>
              <a:t>These are not!</a:t>
            </a:r>
            <a:endParaRPr dirty="0"/>
          </a:p>
        </p:txBody>
      </p:sp>
      <p:pic>
        <p:nvPicPr>
          <p:cNvPr id="5" name="Picture 4">
            <a:extLst>
              <a:ext uri="{FF2B5EF4-FFF2-40B4-BE49-F238E27FC236}">
                <a16:creationId xmlns:a16="http://schemas.microsoft.com/office/drawing/2014/main" id="{F48774A3-F1B9-B142-B581-ABD6E9793B30}"/>
              </a:ext>
            </a:extLst>
          </p:cNvPr>
          <p:cNvPicPr>
            <a:picLocks noChangeAspect="1"/>
          </p:cNvPicPr>
          <p:nvPr/>
        </p:nvPicPr>
        <p:blipFill>
          <a:blip r:embed="rId3"/>
          <a:stretch>
            <a:fillRect/>
          </a:stretch>
        </p:blipFill>
        <p:spPr>
          <a:xfrm>
            <a:off x="628650" y="1314450"/>
            <a:ext cx="3762909" cy="2115206"/>
          </a:xfrm>
          <a:prstGeom prst="rect">
            <a:avLst/>
          </a:prstGeom>
        </p:spPr>
      </p:pic>
      <p:pic>
        <p:nvPicPr>
          <p:cNvPr id="7" name="Picture 6">
            <a:extLst>
              <a:ext uri="{FF2B5EF4-FFF2-40B4-BE49-F238E27FC236}">
                <a16:creationId xmlns:a16="http://schemas.microsoft.com/office/drawing/2014/main" id="{D6F4D9A0-7091-0C47-9F0D-28D88FA9F434}"/>
              </a:ext>
            </a:extLst>
          </p:cNvPr>
          <p:cNvPicPr>
            <a:picLocks noChangeAspect="1"/>
          </p:cNvPicPr>
          <p:nvPr/>
        </p:nvPicPr>
        <p:blipFill rotWithShape="1">
          <a:blip r:embed="rId4"/>
          <a:srcRect b="15873"/>
          <a:stretch/>
        </p:blipFill>
        <p:spPr>
          <a:xfrm>
            <a:off x="4745779" y="1314450"/>
            <a:ext cx="3769571" cy="2115206"/>
          </a:xfrm>
          <a:prstGeom prst="rect">
            <a:avLst/>
          </a:prstGeom>
        </p:spPr>
      </p:pic>
      <p:sp>
        <p:nvSpPr>
          <p:cNvPr id="8" name="TextBox 7">
            <a:extLst>
              <a:ext uri="{FF2B5EF4-FFF2-40B4-BE49-F238E27FC236}">
                <a16:creationId xmlns:a16="http://schemas.microsoft.com/office/drawing/2014/main" id="{3535AEF7-67B2-5E44-A45F-712DEBBBFCBA}"/>
              </a:ext>
            </a:extLst>
          </p:cNvPr>
          <p:cNvSpPr txBox="1"/>
          <p:nvPr/>
        </p:nvSpPr>
        <p:spPr>
          <a:xfrm>
            <a:off x="723349" y="3549651"/>
            <a:ext cx="3391451" cy="1200329"/>
          </a:xfrm>
          <a:prstGeom prst="rect">
            <a:avLst/>
          </a:prstGeom>
          <a:noFill/>
        </p:spPr>
        <p:txBody>
          <a:bodyPr wrap="square" rtlCol="0">
            <a:spAutoFit/>
          </a:bodyPr>
          <a:lstStyle/>
          <a:p>
            <a:r>
              <a:rPr lang="en-US" sz="1200" b="1" dirty="0">
                <a:solidFill>
                  <a:srgbClr val="2E3175"/>
                </a:solidFill>
              </a:rPr>
              <a:t>Dairy Farming: </a:t>
            </a:r>
            <a:r>
              <a:rPr lang="en-US" sz="1200" dirty="0"/>
              <a:t>Meat and dairy accounts for 14.5 per cent of the world’s greenhouse gas emissions — the same as all cars, HGVs, aircraft, and ships combined.</a:t>
            </a:r>
          </a:p>
          <a:p>
            <a:endParaRPr lang="en-US" sz="1200" dirty="0"/>
          </a:p>
          <a:p>
            <a:endParaRPr lang="en-US" sz="1200" dirty="0"/>
          </a:p>
        </p:txBody>
      </p:sp>
      <p:sp>
        <p:nvSpPr>
          <p:cNvPr id="17" name="TextBox 16">
            <a:extLst>
              <a:ext uri="{FF2B5EF4-FFF2-40B4-BE49-F238E27FC236}">
                <a16:creationId xmlns:a16="http://schemas.microsoft.com/office/drawing/2014/main" id="{39B5E177-FA6B-0C47-82F8-BB3C863F7A13}"/>
              </a:ext>
            </a:extLst>
          </p:cNvPr>
          <p:cNvSpPr txBox="1"/>
          <p:nvPr/>
        </p:nvSpPr>
        <p:spPr>
          <a:xfrm>
            <a:off x="4821979" y="3543062"/>
            <a:ext cx="3623521" cy="1200329"/>
          </a:xfrm>
          <a:prstGeom prst="rect">
            <a:avLst/>
          </a:prstGeom>
          <a:noFill/>
        </p:spPr>
        <p:txBody>
          <a:bodyPr wrap="square" rtlCol="0">
            <a:spAutoFit/>
          </a:bodyPr>
          <a:lstStyle/>
          <a:p>
            <a:r>
              <a:rPr lang="en-US" sz="1200" b="1" dirty="0">
                <a:solidFill>
                  <a:srgbClr val="2E3175"/>
                </a:solidFill>
              </a:rPr>
              <a:t>Investment Banking: </a:t>
            </a:r>
            <a:r>
              <a:rPr lang="en-US" sz="1200" dirty="0"/>
              <a:t>The world’s largest investment banks have </a:t>
            </a:r>
            <a:r>
              <a:rPr lang="en-US" sz="1200" dirty="0" err="1"/>
              <a:t>funnelled</a:t>
            </a:r>
            <a:r>
              <a:rPr lang="en-US" sz="1200" dirty="0"/>
              <a:t> more than £2.2tn into fossil fuels since the Paris agreement, prompting warnings they are failing to respond to the climate crisis.</a:t>
            </a:r>
          </a:p>
          <a:p>
            <a:endParaRPr lang="en-US" sz="1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3"/>
          <p:cNvSpPr txBox="1">
            <a:spLocks noGrp="1"/>
          </p:cNvSpPr>
          <p:nvPr>
            <p:ph type="title"/>
          </p:nvPr>
        </p:nvSpPr>
        <p:spPr>
          <a:prstGeom prst="rect">
            <a:avLst/>
          </a:prstGeom>
        </p:spPr>
        <p:txBody>
          <a:bodyPr spcFirstLastPara="1" wrap="square" lIns="68575" tIns="34275" rIns="68575" bIns="34275" anchor="b" anchorCtr="0">
            <a:normAutofit/>
          </a:bodyPr>
          <a:lstStyle/>
          <a:p>
            <a:pPr lvl="0"/>
            <a:r>
              <a:rPr lang="en-GB" dirty="0">
                <a:solidFill>
                  <a:schemeClr val="bg1"/>
                </a:solidFill>
              </a:rPr>
              <a:t>Which Companies Behave Sustainably!</a:t>
            </a:r>
            <a:endParaRPr dirty="0">
              <a:solidFill>
                <a:schemeClr val="bg1"/>
              </a:solidFill>
            </a:endParaRPr>
          </a:p>
        </p:txBody>
      </p:sp>
      <p:pic>
        <p:nvPicPr>
          <p:cNvPr id="144" name="Google Shape;144;p23"/>
          <p:cNvPicPr preferRelativeResize="0"/>
          <p:nvPr/>
        </p:nvPicPr>
        <p:blipFill>
          <a:blip r:embed="rId3">
            <a:alphaModFix/>
          </a:blip>
          <a:stretch>
            <a:fillRect/>
          </a:stretch>
        </p:blipFill>
        <p:spPr>
          <a:xfrm>
            <a:off x="5124450" y="3298149"/>
            <a:ext cx="2509717" cy="1054087"/>
          </a:xfrm>
          <a:prstGeom prst="rect">
            <a:avLst/>
          </a:prstGeom>
          <a:noFill/>
          <a:ln>
            <a:noFill/>
          </a:ln>
        </p:spPr>
      </p:pic>
      <p:pic>
        <p:nvPicPr>
          <p:cNvPr id="3" name="Picture 2">
            <a:extLst>
              <a:ext uri="{FF2B5EF4-FFF2-40B4-BE49-F238E27FC236}">
                <a16:creationId xmlns:a16="http://schemas.microsoft.com/office/drawing/2014/main" id="{428A74B9-D3B2-C14F-81BE-9E1E454EBFA3}"/>
              </a:ext>
            </a:extLst>
          </p:cNvPr>
          <p:cNvPicPr>
            <a:picLocks noChangeAspect="1"/>
          </p:cNvPicPr>
          <p:nvPr/>
        </p:nvPicPr>
        <p:blipFill>
          <a:blip r:embed="rId4"/>
          <a:stretch>
            <a:fillRect/>
          </a:stretch>
        </p:blipFill>
        <p:spPr>
          <a:xfrm>
            <a:off x="3206696" y="1295400"/>
            <a:ext cx="2730608" cy="1535967"/>
          </a:xfrm>
          <a:prstGeom prst="rect">
            <a:avLst/>
          </a:prstGeom>
        </p:spPr>
      </p:pic>
      <p:pic>
        <p:nvPicPr>
          <p:cNvPr id="5" name="Picture 4">
            <a:extLst>
              <a:ext uri="{FF2B5EF4-FFF2-40B4-BE49-F238E27FC236}">
                <a16:creationId xmlns:a16="http://schemas.microsoft.com/office/drawing/2014/main" id="{0EC7A537-F5DD-AC45-8DD1-23BD8F410148}"/>
              </a:ext>
            </a:extLst>
          </p:cNvPr>
          <p:cNvPicPr>
            <a:picLocks noChangeAspect="1"/>
          </p:cNvPicPr>
          <p:nvPr/>
        </p:nvPicPr>
        <p:blipFill>
          <a:blip r:embed="rId5"/>
          <a:stretch>
            <a:fillRect/>
          </a:stretch>
        </p:blipFill>
        <p:spPr>
          <a:xfrm>
            <a:off x="569725" y="1901696"/>
            <a:ext cx="2179825" cy="657354"/>
          </a:xfrm>
          <a:prstGeom prst="rect">
            <a:avLst/>
          </a:prstGeom>
        </p:spPr>
      </p:pic>
      <p:pic>
        <p:nvPicPr>
          <p:cNvPr id="7" name="Picture 6">
            <a:extLst>
              <a:ext uri="{FF2B5EF4-FFF2-40B4-BE49-F238E27FC236}">
                <a16:creationId xmlns:a16="http://schemas.microsoft.com/office/drawing/2014/main" id="{CAF37F3F-E3E1-0147-BEA3-B01C7456C75F}"/>
              </a:ext>
            </a:extLst>
          </p:cNvPr>
          <p:cNvPicPr>
            <a:picLocks noChangeAspect="1"/>
          </p:cNvPicPr>
          <p:nvPr/>
        </p:nvPicPr>
        <p:blipFill>
          <a:blip r:embed="rId6"/>
          <a:stretch>
            <a:fillRect/>
          </a:stretch>
        </p:blipFill>
        <p:spPr>
          <a:xfrm>
            <a:off x="6908800" y="1485899"/>
            <a:ext cx="1241415" cy="1256933"/>
          </a:xfrm>
          <a:prstGeom prst="rect">
            <a:avLst/>
          </a:prstGeom>
        </p:spPr>
      </p:pic>
      <p:pic>
        <p:nvPicPr>
          <p:cNvPr id="10" name="Picture 9">
            <a:extLst>
              <a:ext uri="{FF2B5EF4-FFF2-40B4-BE49-F238E27FC236}">
                <a16:creationId xmlns:a16="http://schemas.microsoft.com/office/drawing/2014/main" id="{454F3776-5261-B649-848F-83D597F33161}"/>
              </a:ext>
            </a:extLst>
          </p:cNvPr>
          <p:cNvPicPr>
            <a:picLocks noChangeAspect="1"/>
          </p:cNvPicPr>
          <p:nvPr/>
        </p:nvPicPr>
        <p:blipFill>
          <a:blip r:embed="rId7"/>
          <a:stretch>
            <a:fillRect/>
          </a:stretch>
        </p:blipFill>
        <p:spPr>
          <a:xfrm>
            <a:off x="1606185" y="3209248"/>
            <a:ext cx="1600511" cy="10540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1013</TotalTime>
  <Words>1175</Words>
  <Application>Microsoft Macintosh PowerPoint</Application>
  <PresentationFormat>On-screen Show (16:9)</PresentationFormat>
  <Paragraphs>91</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Simple Light</vt:lpstr>
      <vt:lpstr>Greener Jobs  In Sussex</vt:lpstr>
      <vt:lpstr>Who Knows…..?</vt:lpstr>
      <vt:lpstr>Aim</vt:lpstr>
      <vt:lpstr>What is a Green Job…..?</vt:lpstr>
      <vt:lpstr>Did you know?</vt:lpstr>
      <vt:lpstr>Is this a Green Job?</vt:lpstr>
      <vt:lpstr>These are all Green Jobs!</vt:lpstr>
      <vt:lpstr>These are not!</vt:lpstr>
      <vt:lpstr>Which Companies Behave Sustainably!</vt:lpstr>
      <vt:lpstr>Activity!</vt:lpstr>
      <vt:lpstr>Going Green in Sussex!</vt:lpstr>
      <vt:lpstr>Explore Green pathways</vt:lpstr>
      <vt:lpstr>What’s Important to You?</vt:lpstr>
      <vt:lpstr>Think about finding the sweet spot in the middle!</vt:lpstr>
      <vt:lpstr>Final thoughts!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Greener Jobs  In Sussex</dc:title>
  <cp:lastModifiedBy>john allcott</cp:lastModifiedBy>
  <cp:revision>12</cp:revision>
  <dcterms:modified xsi:type="dcterms:W3CDTF">2023-06-07T08:49:16Z</dcterms:modified>
</cp:coreProperties>
</file>